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81" r:id="rId5"/>
    <p:sldId id="282" r:id="rId6"/>
    <p:sldId id="283" r:id="rId7"/>
    <p:sldId id="268" r:id="rId8"/>
    <p:sldId id="286" r:id="rId9"/>
    <p:sldId id="287" r:id="rId10"/>
    <p:sldId id="309" r:id="rId11"/>
    <p:sldId id="289" r:id="rId12"/>
    <p:sldId id="297" r:id="rId13"/>
    <p:sldId id="284" r:id="rId14"/>
    <p:sldId id="293" r:id="rId15"/>
    <p:sldId id="291" r:id="rId16"/>
    <p:sldId id="292" r:id="rId17"/>
    <p:sldId id="294" r:id="rId18"/>
    <p:sldId id="300" r:id="rId19"/>
    <p:sldId id="299" r:id="rId20"/>
    <p:sldId id="295" r:id="rId21"/>
    <p:sldId id="275" r:id="rId22"/>
    <p:sldId id="270" r:id="rId23"/>
    <p:sldId id="296" r:id="rId24"/>
    <p:sldId id="308" r:id="rId25"/>
    <p:sldId id="302" r:id="rId26"/>
    <p:sldId id="303" r:id="rId27"/>
    <p:sldId id="304" r:id="rId28"/>
    <p:sldId id="306" r:id="rId29"/>
    <p:sldId id="307" r:id="rId30"/>
    <p:sldId id="305" r:id="rId31"/>
    <p:sldId id="279" r:id="rId32"/>
    <p:sldId id="267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04" userDrawn="1">
          <p15:clr>
            <a:srgbClr val="A4A3A4"/>
          </p15:clr>
        </p15:guide>
        <p15:guide id="2" pos="2593" userDrawn="1">
          <p15:clr>
            <a:srgbClr val="A4A3A4"/>
          </p15:clr>
        </p15:guide>
        <p15:guide id="3" pos="3749" userDrawn="1">
          <p15:clr>
            <a:srgbClr val="A4A3A4"/>
          </p15:clr>
        </p15:guide>
        <p15:guide id="4" pos="6335" userDrawn="1">
          <p15:clr>
            <a:srgbClr val="A4A3A4"/>
          </p15:clr>
        </p15:guide>
        <p15:guide id="5" pos="3999" userDrawn="1">
          <p15:clr>
            <a:srgbClr val="A4A3A4"/>
          </p15:clr>
        </p15:guide>
        <p15:guide id="6" orient="horz" pos="1457" userDrawn="1">
          <p15:clr>
            <a:srgbClr val="A4A3A4"/>
          </p15:clr>
        </p15:guide>
        <p15:guide id="7" pos="13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7300"/>
    <a:srgbClr val="595959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2" autoAdjust="0"/>
    <p:restoredTop sz="94660"/>
  </p:normalViewPr>
  <p:slideViewPr>
    <p:cSldViewPr snapToGrid="0">
      <p:cViewPr>
        <p:scale>
          <a:sx n="75" d="100"/>
          <a:sy n="75" d="100"/>
        </p:scale>
        <p:origin x="1746" y="1062"/>
      </p:cViewPr>
      <p:guideLst>
        <p:guide orient="horz" pos="2704"/>
        <p:guide pos="2593"/>
        <p:guide pos="3749"/>
        <p:guide pos="6335"/>
        <p:guide pos="3999"/>
        <p:guide orient="horz" pos="1457"/>
        <p:guide pos="13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esktop\&#44608;&#46041;&#51008;\&#47532;&#48624;%20raw%20&#45936;&#51060;&#53552;%20&#46041;&#51008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esktop\&#44608;&#46041;&#51008;\&#47532;&#48624;\&#47532;&#48624;%20raw%20&#45936;&#51060;&#53552;%20&#46041;&#51008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esktop\&#44608;&#46041;&#51008;\&#47532;&#48624;%20raw%20&#45936;&#51060;&#53552;%20&#46041;&#51008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esktop\&#44608;&#46041;&#51008;\&#47532;&#48624;%20raw%20&#45936;&#51060;&#53552;%20&#46041;&#51008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esktop\&#44608;&#46041;&#51008;\&#47532;&#48624;%20raw%20&#45936;&#51060;&#53552;%20&#46041;&#51008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esktop\&#44608;&#46041;&#51008;\&#47532;&#48624;\&#47532;&#48624;%20raw%20&#45936;&#51060;&#53552;%20&#46041;&#51008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esktop\&#44608;&#46041;&#51008;\&#47532;&#48624;\&#47532;&#48624;%20raw%20&#45936;&#51060;&#53552;%20&#46041;&#51008;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esktop\&#44608;&#46041;&#51008;\&#47532;&#48624;\&#47532;&#48624;%20raw%20&#45936;&#51060;&#53552;%20&#46041;&#51008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esktop\&#44608;&#46041;&#51008;\&#47532;&#48624;\&#47532;&#48624;%20raw%20&#45936;&#51060;&#53552;%20&#46041;&#51008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esktop\&#44608;&#46041;&#51008;\&#47532;&#48624;\&#47532;&#48624;%20raw%20&#45936;&#51060;&#53552;%20&#46041;&#51008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esktop\&#44608;&#46041;&#51008;\&#47532;&#48624;\&#47532;&#48624;%20raw%20&#45936;&#51060;&#53552;%20&#46041;&#51008;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esktop\&#44608;&#46041;&#51008;\&#47532;&#48624;%20raw%20&#45936;&#51060;&#53552;%20&#46041;&#51008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esktop\&#44608;&#46041;&#51008;\&#47532;&#48624;\&#47532;&#48624;%20raw%20&#45936;&#51060;&#53552;%20&#46041;&#51008;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esktop\&#44608;&#46041;&#51008;\&#47532;&#48624;%20raw%20&#45936;&#51060;&#53552;%20&#46041;&#51008;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esktop\&#44608;&#46041;&#51008;\&#47532;&#48624;\&#47532;&#48624;%20raw%20&#45936;&#51060;&#53552;%20&#46041;&#51008;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esktop\&#44608;&#46041;&#51008;\&#47532;&#48624;\&#47532;&#48624;%20raw%20&#45936;&#51060;&#53552;%20&#46041;&#51008;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esktop\&#44608;&#46041;&#51008;\&#47532;&#48624;\&#47532;&#48624;%20raw%20&#45936;&#51060;&#53552;%20&#46041;&#51008;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esktop\&#44608;&#46041;&#51008;\&#47532;&#48624;\&#47532;&#48624;%20raw%20&#45936;&#51060;&#53552;%20&#46041;&#51008;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esktop\&#44608;&#46041;&#51008;\&#47532;&#48624;\&#47532;&#48624;%20raw%20&#45936;&#51060;&#53552;%20&#46041;&#51008;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esktop\&#44608;&#46041;&#51008;\&#47532;&#48624;\&#47532;&#48624;%20raw%20&#45936;&#51060;&#53552;%20&#46041;&#51008;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esktop\&#44608;&#46041;&#51008;\&#47532;&#48624;%20raw%20&#45936;&#51060;&#53552;%20&#46041;&#51008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esktop\&#44608;&#46041;&#51008;\&#47532;&#48624;%20raw%20&#45936;&#51060;&#53552;%20&#46041;&#51008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esktop\&#44608;&#46041;&#51008;\&#47532;&#48624;%20raw%20&#45936;&#51060;&#53552;%20&#46041;&#51008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esktop\&#44608;&#46041;&#51008;\&#47532;&#48624;%20raw%20&#45936;&#51060;&#53552;%20&#46041;&#51008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esktop\&#44608;&#46041;&#51008;\&#47532;&#48624;%20raw%20&#45936;&#51060;&#53552;%20&#46041;&#51008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esktop\&#44608;&#46041;&#51008;\&#47532;&#48624;%20raw%20&#45936;&#51060;&#53552;%20&#46041;&#51008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esktop\&#44608;&#46041;&#51008;\&#47532;&#48624;\&#47532;&#48624;%20raw%20&#45936;&#51060;&#53552;%20&#46041;&#51008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'10월'!$J$6</c:f>
              <c:strCache>
                <c:ptCount val="1"/>
                <c:pt idx="0">
                  <c:v> 광고비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'10월'!$K$5:$L$5</c:f>
              <c:strCache>
                <c:ptCount val="2"/>
                <c:pt idx="0">
                  <c:v>9월</c:v>
                </c:pt>
                <c:pt idx="1">
                  <c:v>10월</c:v>
                </c:pt>
              </c:strCache>
            </c:strRef>
          </c:cat>
          <c:val>
            <c:numRef>
              <c:f>'10월'!$K$6:$L$6</c:f>
              <c:numCache>
                <c:formatCode>_(* #,##0_);_(* \(#,##0\);_(* "-"_);_(@_)</c:formatCode>
                <c:ptCount val="2"/>
                <c:pt idx="0">
                  <c:v>147512559.24423343</c:v>
                </c:pt>
                <c:pt idx="1">
                  <c:v>69523053.028000131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F2-4227-B22B-0A9B00017D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735839"/>
        <c:axId val="612060239"/>
      </c:barChart>
      <c:lineChart>
        <c:grouping val="standard"/>
        <c:varyColors val="0"/>
        <c:ser>
          <c:idx val="1"/>
          <c:order val="1"/>
          <c:tx>
            <c:strRef>
              <c:f>'10월'!$J$7</c:f>
              <c:strCache>
                <c:ptCount val="1"/>
                <c:pt idx="0">
                  <c:v>CPC </c:v>
                </c:pt>
              </c:strCache>
            </c:strRef>
          </c:tx>
          <c:spPr>
            <a:ln w="28575" cap="rnd">
              <a:solidFill>
                <a:srgbClr val="997300"/>
              </a:solidFill>
              <a:round/>
            </a:ln>
            <a:effectLst/>
          </c:spPr>
          <c:marker>
            <c:symbol val="none"/>
          </c:marker>
          <c:cat>
            <c:strRef>
              <c:f>'10월'!$K$5:$L$5</c:f>
              <c:strCache>
                <c:ptCount val="2"/>
                <c:pt idx="0">
                  <c:v>9월</c:v>
                </c:pt>
                <c:pt idx="1">
                  <c:v>10월</c:v>
                </c:pt>
              </c:strCache>
            </c:strRef>
          </c:cat>
          <c:val>
            <c:numRef>
              <c:f>'10월'!$K$7:$L$7</c:f>
              <c:numCache>
                <c:formatCode>_(* #,##0_);_(* \(#,##0\);_(* "-"_);_(@_)</c:formatCode>
                <c:ptCount val="2"/>
                <c:pt idx="0">
                  <c:v>232.095636099101</c:v>
                </c:pt>
                <c:pt idx="1">
                  <c:v>147.24718528778897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FF2-4227-B22B-0A9B00017D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9257407"/>
        <c:axId val="1465316063"/>
      </c:lineChart>
      <c:catAx>
        <c:axId val="47173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612060239"/>
        <c:crosses val="autoZero"/>
        <c:auto val="1"/>
        <c:lblAlgn val="ctr"/>
        <c:lblOffset val="100"/>
        <c:noMultiLvlLbl val="0"/>
      </c:catAx>
      <c:valAx>
        <c:axId val="612060239"/>
        <c:scaling>
          <c:orientation val="minMax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471735839"/>
        <c:crosses val="autoZero"/>
        <c:crossBetween val="between"/>
      </c:valAx>
      <c:valAx>
        <c:axId val="1465316063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829257407"/>
        <c:crosses val="max"/>
        <c:crossBetween val="between"/>
        <c:majorUnit val="100"/>
      </c:valAx>
      <c:catAx>
        <c:axId val="82925740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653160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'10월'!$J$232</c:f>
              <c:strCache>
                <c:ptCount val="1"/>
                <c:pt idx="0">
                  <c:v> 매출(GA)  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'10월'!$K$231:$L$231</c:f>
              <c:strCache>
                <c:ptCount val="2"/>
                <c:pt idx="0">
                  <c:v>변경 전</c:v>
                </c:pt>
                <c:pt idx="1">
                  <c:v>변경 후</c:v>
                </c:pt>
              </c:strCache>
            </c:strRef>
          </c:cat>
          <c:val>
            <c:numRef>
              <c:f>'10월'!$K$232:$L$232</c:f>
              <c:numCache>
                <c:formatCode>_(* #,##0_);_(* \(#,##0\);_(* "-"_);_(@_)</c:formatCode>
                <c:ptCount val="2"/>
                <c:pt idx="0">
                  <c:v>249000</c:v>
                </c:pt>
                <c:pt idx="1">
                  <c:v>1238900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8B-4C41-8383-7AF2C5CC4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735839"/>
        <c:axId val="612060239"/>
      </c:barChart>
      <c:lineChart>
        <c:grouping val="standard"/>
        <c:varyColors val="0"/>
        <c:ser>
          <c:idx val="1"/>
          <c:order val="1"/>
          <c:tx>
            <c:strRef>
              <c:f>'10월'!$J$233</c:f>
              <c:strCache>
                <c:ptCount val="1"/>
                <c:pt idx="0">
                  <c:v>ROAS(GA) </c:v>
                </c:pt>
              </c:strCache>
            </c:strRef>
          </c:tx>
          <c:spPr>
            <a:ln w="28575" cap="rnd">
              <a:solidFill>
                <a:srgbClr val="997300"/>
              </a:solidFill>
              <a:round/>
            </a:ln>
            <a:effectLst/>
          </c:spPr>
          <c:marker>
            <c:symbol val="none"/>
          </c:marker>
          <c:cat>
            <c:strRef>
              <c:f>'10월'!$K$231:$L$231</c:f>
              <c:strCache>
                <c:ptCount val="2"/>
                <c:pt idx="0">
                  <c:v>변경 전</c:v>
                </c:pt>
                <c:pt idx="1">
                  <c:v>변경 후</c:v>
                </c:pt>
              </c:strCache>
            </c:strRef>
          </c:cat>
          <c:val>
            <c:numRef>
              <c:f>'10월'!$K$233:$L$233</c:f>
              <c:numCache>
                <c:formatCode>0%</c:formatCode>
                <c:ptCount val="2"/>
                <c:pt idx="0">
                  <c:v>0.6529720279720278</c:v>
                </c:pt>
                <c:pt idx="1">
                  <c:v>3.2488636363636356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8B-4C41-8383-7AF2C5CC4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9257407"/>
        <c:axId val="1465316063"/>
      </c:lineChart>
      <c:catAx>
        <c:axId val="47173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612060239"/>
        <c:crosses val="autoZero"/>
        <c:auto val="1"/>
        <c:lblAlgn val="ctr"/>
        <c:lblOffset val="100"/>
        <c:noMultiLvlLbl val="0"/>
      </c:catAx>
      <c:valAx>
        <c:axId val="612060239"/>
        <c:scaling>
          <c:orientation val="minMax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471735839"/>
        <c:crosses val="autoZero"/>
        <c:crossBetween val="between"/>
      </c:valAx>
      <c:valAx>
        <c:axId val="1465316063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829257407"/>
        <c:crosses val="max"/>
        <c:crossBetween val="between"/>
      </c:valAx>
      <c:catAx>
        <c:axId val="82925740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653160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r>
              <a:rPr lang="ko-KR" dirty="0" err="1"/>
              <a:t>취파답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'10월'!$J$134</c:f>
              <c:strCache>
                <c:ptCount val="1"/>
                <c:pt idx="0">
                  <c:v> 매출(GA) 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6BF-4181-B733-70B62AC47E3F}"/>
              </c:ext>
            </c:extLst>
          </c:dPt>
          <c:cat>
            <c:strRef>
              <c:f>'10월'!$K$133:$M$133</c:f>
              <c:strCache>
                <c:ptCount val="3"/>
                <c:pt idx="0">
                  <c:v>맛집</c:v>
                </c:pt>
                <c:pt idx="1">
                  <c:v>응원</c:v>
                </c:pt>
                <c:pt idx="2">
                  <c:v>패스</c:v>
                </c:pt>
              </c:strCache>
            </c:strRef>
          </c:cat>
          <c:val>
            <c:numRef>
              <c:f>'10월'!$K$134:$M$134</c:f>
              <c:numCache>
                <c:formatCode>_(* #,##0_);_(* \(#,##0\);_(* "-"_);_(@_)</c:formatCode>
                <c:ptCount val="3"/>
                <c:pt idx="0">
                  <c:v>10587430</c:v>
                </c:pt>
                <c:pt idx="1">
                  <c:v>8097250</c:v>
                </c:pt>
                <c:pt idx="2">
                  <c:v>2126200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BF-4181-B733-70B62AC47E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735839"/>
        <c:axId val="612060239"/>
      </c:barChart>
      <c:lineChart>
        <c:grouping val="standard"/>
        <c:varyColors val="0"/>
        <c:ser>
          <c:idx val="1"/>
          <c:order val="1"/>
          <c:tx>
            <c:strRef>
              <c:f>'10월'!$J$135</c:f>
              <c:strCache>
                <c:ptCount val="1"/>
                <c:pt idx="0">
                  <c:v>ROAS(GA) 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'10월'!$K$133:$M$133</c:f>
              <c:strCache>
                <c:ptCount val="3"/>
                <c:pt idx="0">
                  <c:v>맛집</c:v>
                </c:pt>
                <c:pt idx="1">
                  <c:v>응원</c:v>
                </c:pt>
                <c:pt idx="2">
                  <c:v>패스</c:v>
                </c:pt>
              </c:strCache>
            </c:strRef>
          </c:cat>
          <c:val>
            <c:numRef>
              <c:f>'10월'!$K$135:$M$135</c:f>
              <c:numCache>
                <c:formatCode>0%</c:formatCode>
                <c:ptCount val="3"/>
                <c:pt idx="0">
                  <c:v>1.3418001969254831</c:v>
                </c:pt>
                <c:pt idx="1">
                  <c:v>2.450343552252721</c:v>
                </c:pt>
                <c:pt idx="2">
                  <c:v>1.01597814619635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BF-4181-B733-70B62AC47E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9257407"/>
        <c:axId val="1465316063"/>
      </c:lineChart>
      <c:catAx>
        <c:axId val="47173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612060239"/>
        <c:crosses val="autoZero"/>
        <c:auto val="1"/>
        <c:lblAlgn val="ctr"/>
        <c:lblOffset val="100"/>
        <c:noMultiLvlLbl val="0"/>
      </c:catAx>
      <c:valAx>
        <c:axId val="612060239"/>
        <c:scaling>
          <c:orientation val="minMax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471735839"/>
        <c:crosses val="autoZero"/>
        <c:crossBetween val="between"/>
      </c:valAx>
      <c:valAx>
        <c:axId val="1465316063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829257407"/>
        <c:crosses val="max"/>
        <c:crossBetween val="between"/>
      </c:valAx>
      <c:catAx>
        <c:axId val="82925740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653160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r>
              <a:rPr lang="ko-KR"/>
              <a:t>토익 정주행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'10월'!$J$150</c:f>
              <c:strCache>
                <c:ptCount val="1"/>
                <c:pt idx="0">
                  <c:v> 매출(GA) 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2EA-450D-B3D8-8370CAD38E92}"/>
              </c:ext>
            </c:extLst>
          </c:dPt>
          <c:cat>
            <c:strRef>
              <c:f>'10월'!$K$149:$L$149</c:f>
              <c:strCache>
                <c:ptCount val="2"/>
                <c:pt idx="0">
                  <c:v>카레</c:v>
                </c:pt>
                <c:pt idx="1">
                  <c:v>드라마</c:v>
                </c:pt>
              </c:strCache>
            </c:strRef>
          </c:cat>
          <c:val>
            <c:numRef>
              <c:f>'10월'!$K$150:$L$150</c:f>
              <c:numCache>
                <c:formatCode>_(* #,##0_);_(* \(#,##0\);_(* "-"_);_(@_)</c:formatCode>
                <c:ptCount val="2"/>
                <c:pt idx="0">
                  <c:v>11925820</c:v>
                </c:pt>
                <c:pt idx="1">
                  <c:v>767550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EA-450D-B3D8-8370CAD38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735839"/>
        <c:axId val="612060239"/>
      </c:barChart>
      <c:lineChart>
        <c:grouping val="standard"/>
        <c:varyColors val="0"/>
        <c:ser>
          <c:idx val="1"/>
          <c:order val="1"/>
          <c:tx>
            <c:strRef>
              <c:f>'10월'!$J$151</c:f>
              <c:strCache>
                <c:ptCount val="1"/>
                <c:pt idx="0">
                  <c:v>ROAS(GA) 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'10월'!$K$149:$L$149</c:f>
              <c:strCache>
                <c:ptCount val="2"/>
                <c:pt idx="0">
                  <c:v>카레</c:v>
                </c:pt>
                <c:pt idx="1">
                  <c:v>드라마</c:v>
                </c:pt>
              </c:strCache>
            </c:strRef>
          </c:cat>
          <c:val>
            <c:numRef>
              <c:f>'10월'!$K$151:$L$151</c:f>
              <c:numCache>
                <c:formatCode>0%</c:formatCode>
                <c:ptCount val="2"/>
                <c:pt idx="0">
                  <c:v>1.9444019178229153</c:v>
                </c:pt>
                <c:pt idx="1">
                  <c:v>0.46524554272282143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EA-450D-B3D8-8370CAD38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9257407"/>
        <c:axId val="1465316063"/>
      </c:lineChart>
      <c:catAx>
        <c:axId val="47173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612060239"/>
        <c:crosses val="autoZero"/>
        <c:auto val="1"/>
        <c:lblAlgn val="ctr"/>
        <c:lblOffset val="100"/>
        <c:noMultiLvlLbl val="0"/>
      </c:catAx>
      <c:valAx>
        <c:axId val="612060239"/>
        <c:scaling>
          <c:orientation val="minMax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471735839"/>
        <c:crosses val="autoZero"/>
        <c:crossBetween val="between"/>
      </c:valAx>
      <c:valAx>
        <c:axId val="1465316063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829257407"/>
        <c:crosses val="max"/>
        <c:crossBetween val="between"/>
      </c:valAx>
      <c:catAx>
        <c:axId val="82925740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653160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r>
              <a:rPr lang="ko-KR"/>
              <a:t>텔라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'10월'!$J$166</c:f>
              <c:strCache>
                <c:ptCount val="1"/>
                <c:pt idx="0">
                  <c:v> 매출(GA) 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244B-4CB6-BCDB-50E54B9AFE80}"/>
              </c:ext>
            </c:extLst>
          </c:dPt>
          <c:cat>
            <c:strRef>
              <c:f>'10월'!$K$165:$M$165</c:f>
              <c:strCache>
                <c:ptCount val="3"/>
                <c:pt idx="0">
                  <c:v>김유현</c:v>
                </c:pt>
                <c:pt idx="1">
                  <c:v>ET</c:v>
                </c:pt>
                <c:pt idx="2">
                  <c:v>입</c:v>
                </c:pt>
              </c:strCache>
            </c:strRef>
          </c:cat>
          <c:val>
            <c:numRef>
              <c:f>'10월'!$K$166:$M$166</c:f>
              <c:numCache>
                <c:formatCode>_(* #,##0_);_(* \(#,##0\);_(* "-"_);_(@_)</c:formatCode>
                <c:ptCount val="3"/>
                <c:pt idx="0">
                  <c:v>1330350</c:v>
                </c:pt>
                <c:pt idx="1">
                  <c:v>346900</c:v>
                </c:pt>
                <c:pt idx="2" formatCode="General">
                  <c:v>984700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4B-4CB6-BCDB-50E54B9AFE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735839"/>
        <c:axId val="612060239"/>
      </c:barChart>
      <c:lineChart>
        <c:grouping val="standard"/>
        <c:varyColors val="0"/>
        <c:ser>
          <c:idx val="1"/>
          <c:order val="1"/>
          <c:tx>
            <c:strRef>
              <c:f>'10월'!$J$167</c:f>
              <c:strCache>
                <c:ptCount val="1"/>
                <c:pt idx="0">
                  <c:v>ROAS(GA) 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'10월'!$K$165:$M$165</c:f>
              <c:strCache>
                <c:ptCount val="3"/>
                <c:pt idx="0">
                  <c:v>김유현</c:v>
                </c:pt>
                <c:pt idx="1">
                  <c:v>ET</c:v>
                </c:pt>
                <c:pt idx="2">
                  <c:v>입</c:v>
                </c:pt>
              </c:strCache>
            </c:strRef>
          </c:cat>
          <c:val>
            <c:numRef>
              <c:f>'10월'!$K$167:$M$167</c:f>
              <c:numCache>
                <c:formatCode>0%</c:formatCode>
                <c:ptCount val="3"/>
                <c:pt idx="0">
                  <c:v>0.45753522180321188</c:v>
                </c:pt>
                <c:pt idx="1">
                  <c:v>0.19932039158499071</c:v>
                </c:pt>
                <c:pt idx="2">
                  <c:v>0.92023995207687137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44B-4CB6-BCDB-50E54B9AFE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9257407"/>
        <c:axId val="1465316063"/>
      </c:lineChart>
      <c:catAx>
        <c:axId val="47173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612060239"/>
        <c:crosses val="autoZero"/>
        <c:auto val="1"/>
        <c:lblAlgn val="ctr"/>
        <c:lblOffset val="100"/>
        <c:noMultiLvlLbl val="0"/>
      </c:catAx>
      <c:valAx>
        <c:axId val="612060239"/>
        <c:scaling>
          <c:orientation val="minMax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471735839"/>
        <c:crosses val="autoZero"/>
        <c:crossBetween val="between"/>
      </c:valAx>
      <c:valAx>
        <c:axId val="1465316063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829257407"/>
        <c:crosses val="max"/>
        <c:crossBetween val="between"/>
      </c:valAx>
      <c:catAx>
        <c:axId val="82925740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653160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'10월'!$J$343</c:f>
              <c:strCache>
                <c:ptCount val="1"/>
                <c:pt idx="0">
                  <c:v> 광고비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'10월'!$K$342:$L$342</c:f>
              <c:strCache>
                <c:ptCount val="2"/>
                <c:pt idx="0">
                  <c:v>변경 전</c:v>
                </c:pt>
                <c:pt idx="1">
                  <c:v>변경 후</c:v>
                </c:pt>
              </c:strCache>
            </c:strRef>
          </c:cat>
          <c:val>
            <c:numRef>
              <c:f>'10월'!$K$343:$L$343</c:f>
              <c:numCache>
                <c:formatCode>_(* #,##0_);_(* \(#,##0\);_(* "-"_);_(@_)</c:formatCode>
                <c:ptCount val="2"/>
                <c:pt idx="0">
                  <c:v>9182095.2608000003</c:v>
                </c:pt>
                <c:pt idx="1">
                  <c:v>714805.66079999995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D2-4424-B720-355E1F4656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735839"/>
        <c:axId val="612060239"/>
      </c:barChart>
      <c:lineChart>
        <c:grouping val="standard"/>
        <c:varyColors val="0"/>
        <c:ser>
          <c:idx val="1"/>
          <c:order val="1"/>
          <c:tx>
            <c:strRef>
              <c:f>'10월'!$J$344</c:f>
              <c:strCache>
                <c:ptCount val="1"/>
                <c:pt idx="0">
                  <c:v>CTR</c:v>
                </c:pt>
              </c:strCache>
            </c:strRef>
          </c:tx>
          <c:spPr>
            <a:ln w="28575" cap="rnd">
              <a:solidFill>
                <a:srgbClr val="997300"/>
              </a:solidFill>
              <a:round/>
            </a:ln>
            <a:effectLst/>
          </c:spPr>
          <c:marker>
            <c:symbol val="none"/>
          </c:marker>
          <c:cat>
            <c:strRef>
              <c:f>'10월'!$K$342:$L$342</c:f>
              <c:strCache>
                <c:ptCount val="2"/>
                <c:pt idx="0">
                  <c:v>변경 전</c:v>
                </c:pt>
                <c:pt idx="1">
                  <c:v>변경 후</c:v>
                </c:pt>
              </c:strCache>
            </c:strRef>
          </c:cat>
          <c:val>
            <c:numRef>
              <c:f>'10월'!$K$344:$L$344</c:f>
              <c:numCache>
                <c:formatCode>0.00%</c:formatCode>
                <c:ptCount val="2"/>
                <c:pt idx="0">
                  <c:v>8.0394115331165316E-3</c:v>
                </c:pt>
                <c:pt idx="1">
                  <c:v>9.6934360707074865E-3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ED2-4424-B720-355E1F4656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9257407"/>
        <c:axId val="1465316063"/>
      </c:lineChart>
      <c:catAx>
        <c:axId val="47173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altLang="en-US"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612060239"/>
        <c:crosses val="autoZero"/>
        <c:auto val="1"/>
        <c:lblAlgn val="ctr"/>
        <c:lblOffset val="100"/>
        <c:noMultiLvlLbl val="0"/>
      </c:catAx>
      <c:valAx>
        <c:axId val="612060239"/>
        <c:scaling>
          <c:orientation val="minMax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altLang="en-US"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471735839"/>
        <c:crosses val="autoZero"/>
        <c:crossBetween val="between"/>
      </c:valAx>
      <c:valAx>
        <c:axId val="1465316063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altLang="en-US"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829257407"/>
        <c:crosses val="max"/>
        <c:crossBetween val="between"/>
      </c:valAx>
      <c:catAx>
        <c:axId val="82925740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653160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ko-KR" altLang="en-US" sz="800" b="0" i="0" u="none" strike="noStrike" kern="1200" baseline="0"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ko-KR" altLang="en-US" sz="800" b="0" i="0" u="none" strike="noStrike" kern="1200" baseline="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  <a:cs typeface="+mn-cs"/>
        </a:defRPr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'10월'!$J$358</c:f>
              <c:strCache>
                <c:ptCount val="1"/>
                <c:pt idx="0">
                  <c:v> 매출(매체)  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'10월'!$K$357:$L$357</c:f>
              <c:strCache>
                <c:ptCount val="2"/>
                <c:pt idx="0">
                  <c:v>변경 전</c:v>
                </c:pt>
                <c:pt idx="1">
                  <c:v>변경 후</c:v>
                </c:pt>
              </c:strCache>
            </c:strRef>
          </c:cat>
          <c:val>
            <c:numRef>
              <c:f>'10월'!$K$358:$L$358</c:f>
              <c:numCache>
                <c:formatCode>_(* #,##0_);_(* \(#,##0\);_(* "-"_);_(@_)</c:formatCode>
                <c:ptCount val="2"/>
                <c:pt idx="0">
                  <c:v>4294900</c:v>
                </c:pt>
                <c:pt idx="1">
                  <c:v>3298900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E2-44EE-8F66-6BAD2C5EC2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735839"/>
        <c:axId val="612060239"/>
      </c:barChart>
      <c:lineChart>
        <c:grouping val="standard"/>
        <c:varyColors val="0"/>
        <c:ser>
          <c:idx val="1"/>
          <c:order val="1"/>
          <c:tx>
            <c:strRef>
              <c:f>'10월'!$J$359</c:f>
              <c:strCache>
                <c:ptCount val="1"/>
                <c:pt idx="0">
                  <c:v>ROAS(매체) </c:v>
                </c:pt>
              </c:strCache>
            </c:strRef>
          </c:tx>
          <c:spPr>
            <a:ln w="28575" cap="rnd">
              <a:solidFill>
                <a:srgbClr val="997300"/>
              </a:solidFill>
              <a:round/>
            </a:ln>
            <a:effectLst/>
          </c:spPr>
          <c:marker>
            <c:symbol val="none"/>
          </c:marker>
          <c:cat>
            <c:strRef>
              <c:f>'10월'!$K$357:$L$357</c:f>
              <c:strCache>
                <c:ptCount val="2"/>
                <c:pt idx="0">
                  <c:v>변경 전</c:v>
                </c:pt>
                <c:pt idx="1">
                  <c:v>변경 후</c:v>
                </c:pt>
              </c:strCache>
            </c:strRef>
          </c:cat>
          <c:val>
            <c:numRef>
              <c:f>'10월'!$K$359:$L$359</c:f>
              <c:numCache>
                <c:formatCode>0%</c:formatCode>
                <c:ptCount val="2"/>
                <c:pt idx="0">
                  <c:v>0.46774727096719337</c:v>
                </c:pt>
                <c:pt idx="1">
                  <c:v>4.6151005523765996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2-44EE-8F66-6BAD2C5EC2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9257407"/>
        <c:axId val="1465316063"/>
      </c:lineChart>
      <c:catAx>
        <c:axId val="47173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612060239"/>
        <c:crosses val="autoZero"/>
        <c:auto val="1"/>
        <c:lblAlgn val="ctr"/>
        <c:lblOffset val="100"/>
        <c:noMultiLvlLbl val="0"/>
      </c:catAx>
      <c:valAx>
        <c:axId val="612060239"/>
        <c:scaling>
          <c:orientation val="minMax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471735839"/>
        <c:crosses val="autoZero"/>
        <c:crossBetween val="between"/>
      </c:valAx>
      <c:valAx>
        <c:axId val="1465316063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829257407"/>
        <c:crosses val="max"/>
        <c:crossBetween val="between"/>
      </c:valAx>
      <c:catAx>
        <c:axId val="82925740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653160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'10월'!$J$249</c:f>
              <c:strCache>
                <c:ptCount val="1"/>
                <c:pt idx="0">
                  <c:v>CPC 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'10월'!$K$248:$L$248</c:f>
              <c:strCache>
                <c:ptCount val="2"/>
                <c:pt idx="0">
                  <c:v>반응형</c:v>
                </c:pt>
                <c:pt idx="1">
                  <c:v>이미지형</c:v>
                </c:pt>
              </c:strCache>
            </c:strRef>
          </c:cat>
          <c:val>
            <c:numRef>
              <c:f>'10월'!$K$249:$L$249</c:f>
              <c:numCache>
                <c:formatCode>_(* #,##0_);_(* \(#,##0\);_(* "-"_);_(@_)</c:formatCode>
                <c:ptCount val="2"/>
                <c:pt idx="0">
                  <c:v>132.7747767329148</c:v>
                </c:pt>
                <c:pt idx="1">
                  <c:v>260.71308251507321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B2-4970-B24A-055B871ECD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735839"/>
        <c:axId val="612060239"/>
      </c:barChart>
      <c:lineChart>
        <c:grouping val="standard"/>
        <c:varyColors val="0"/>
        <c:ser>
          <c:idx val="1"/>
          <c:order val="1"/>
          <c:tx>
            <c:strRef>
              <c:f>'10월'!$J$250</c:f>
              <c:strCache>
                <c:ptCount val="1"/>
                <c:pt idx="0">
                  <c:v>CTR</c:v>
                </c:pt>
              </c:strCache>
            </c:strRef>
          </c:tx>
          <c:spPr>
            <a:ln w="28575" cap="rnd">
              <a:solidFill>
                <a:srgbClr val="997300"/>
              </a:solidFill>
              <a:round/>
            </a:ln>
            <a:effectLst/>
          </c:spPr>
          <c:marker>
            <c:symbol val="none"/>
          </c:marker>
          <c:cat>
            <c:strRef>
              <c:f>'10월'!$K$248:$L$248</c:f>
              <c:strCache>
                <c:ptCount val="2"/>
                <c:pt idx="0">
                  <c:v>반응형</c:v>
                </c:pt>
                <c:pt idx="1">
                  <c:v>이미지형</c:v>
                </c:pt>
              </c:strCache>
            </c:strRef>
          </c:cat>
          <c:val>
            <c:numRef>
              <c:f>'10월'!$K$250:$L$250</c:f>
              <c:numCache>
                <c:formatCode>0.00%</c:formatCode>
                <c:ptCount val="2"/>
                <c:pt idx="0">
                  <c:v>2.7747680860061674E-3</c:v>
                </c:pt>
                <c:pt idx="1">
                  <c:v>5.4894246423392795E-4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B2-4970-B24A-055B871ECD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9257407"/>
        <c:axId val="1465316063"/>
      </c:lineChart>
      <c:catAx>
        <c:axId val="47173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altLang="en-US"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612060239"/>
        <c:crosses val="autoZero"/>
        <c:auto val="1"/>
        <c:lblAlgn val="ctr"/>
        <c:lblOffset val="100"/>
        <c:noMultiLvlLbl val="0"/>
      </c:catAx>
      <c:valAx>
        <c:axId val="612060239"/>
        <c:scaling>
          <c:orientation val="minMax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altLang="en-US"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471735839"/>
        <c:crosses val="autoZero"/>
        <c:crossBetween val="between"/>
      </c:valAx>
      <c:valAx>
        <c:axId val="1465316063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altLang="en-US"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829257407"/>
        <c:crosses val="max"/>
        <c:crossBetween val="between"/>
      </c:valAx>
      <c:catAx>
        <c:axId val="82925740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653160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ko-KR" altLang="en-US" sz="800" b="0" i="0" u="none" strike="noStrike" kern="1200" baseline="0"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ko-KR" altLang="en-US" sz="800" b="0" i="0" u="none" strike="noStrike" kern="1200" baseline="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  <a:cs typeface="+mn-cs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'10월'!$J$374</c:f>
              <c:strCache>
                <c:ptCount val="1"/>
                <c:pt idx="0">
                  <c:v> 광고비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'10월'!$K$373:$L$373</c:f>
              <c:strCache>
                <c:ptCount val="2"/>
                <c:pt idx="0">
                  <c:v>변경 전</c:v>
                </c:pt>
                <c:pt idx="1">
                  <c:v>변경 후</c:v>
                </c:pt>
              </c:strCache>
            </c:strRef>
          </c:cat>
          <c:val>
            <c:numRef>
              <c:f>'10월'!$K$374:$L$374</c:f>
              <c:numCache>
                <c:formatCode>_(* #,##0_);_(* \(#,##0\);_(* "-"_);_(@_)</c:formatCode>
                <c:ptCount val="2"/>
                <c:pt idx="0">
                  <c:v>43473.58</c:v>
                </c:pt>
                <c:pt idx="1">
                  <c:v>61001.84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01-4F41-ABEF-84F6516BDF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735839"/>
        <c:axId val="612060239"/>
      </c:barChart>
      <c:lineChart>
        <c:grouping val="standard"/>
        <c:varyColors val="0"/>
        <c:ser>
          <c:idx val="1"/>
          <c:order val="1"/>
          <c:tx>
            <c:strRef>
              <c:f>'10월'!$J$375</c:f>
              <c:strCache>
                <c:ptCount val="1"/>
                <c:pt idx="0">
                  <c:v>CTR</c:v>
                </c:pt>
              </c:strCache>
            </c:strRef>
          </c:tx>
          <c:spPr>
            <a:ln w="28575" cap="rnd">
              <a:solidFill>
                <a:srgbClr val="997300"/>
              </a:solidFill>
              <a:round/>
            </a:ln>
            <a:effectLst/>
          </c:spPr>
          <c:marker>
            <c:symbol val="none"/>
          </c:marker>
          <c:cat>
            <c:strRef>
              <c:f>'10월'!$K$373:$L$373</c:f>
              <c:strCache>
                <c:ptCount val="2"/>
                <c:pt idx="0">
                  <c:v>변경 전</c:v>
                </c:pt>
                <c:pt idx="1">
                  <c:v>변경 후</c:v>
                </c:pt>
              </c:strCache>
            </c:strRef>
          </c:cat>
          <c:val>
            <c:numRef>
              <c:f>'10월'!$K$375:$L$375</c:f>
              <c:numCache>
                <c:formatCode>0.00%</c:formatCode>
                <c:ptCount val="2"/>
                <c:pt idx="0">
                  <c:v>2.9285099052540915E-3</c:v>
                </c:pt>
                <c:pt idx="1">
                  <c:v>4.6539688011721109E-3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001-4F41-ABEF-84F6516BDF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9257407"/>
        <c:axId val="1465316063"/>
      </c:lineChart>
      <c:catAx>
        <c:axId val="47173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altLang="en-US"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612060239"/>
        <c:crosses val="autoZero"/>
        <c:auto val="1"/>
        <c:lblAlgn val="ctr"/>
        <c:lblOffset val="100"/>
        <c:noMultiLvlLbl val="0"/>
      </c:catAx>
      <c:valAx>
        <c:axId val="612060239"/>
        <c:scaling>
          <c:orientation val="minMax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altLang="en-US"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471735839"/>
        <c:crosses val="autoZero"/>
        <c:crossBetween val="between"/>
      </c:valAx>
      <c:valAx>
        <c:axId val="1465316063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altLang="en-US"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829257407"/>
        <c:crosses val="max"/>
        <c:crossBetween val="between"/>
      </c:valAx>
      <c:catAx>
        <c:axId val="82925740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653160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ko-KR" altLang="en-US" sz="800" b="0" i="0" u="none" strike="noStrike" kern="1200" baseline="0"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ko-KR" altLang="en-US" sz="800" b="0" i="0" u="none" strike="noStrike" kern="1200" baseline="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  <a:cs typeface="+mn-cs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'10월'!$J$389</c:f>
              <c:strCache>
                <c:ptCount val="1"/>
                <c:pt idx="0">
                  <c:v> 매출(매체)  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'10월'!$K$388:$L$388</c:f>
              <c:strCache>
                <c:ptCount val="2"/>
                <c:pt idx="0">
                  <c:v>변경 전</c:v>
                </c:pt>
                <c:pt idx="1">
                  <c:v>변경 후</c:v>
                </c:pt>
              </c:strCache>
            </c:strRef>
          </c:cat>
          <c:val>
            <c:numRef>
              <c:f>'10월'!$K$389:$L$389</c:f>
              <c:numCache>
                <c:formatCode>_(* #,##0_);_(* \(#,##0\);_(* "-"_);_(@_)</c:formatCode>
                <c:ptCount val="2"/>
                <c:pt idx="0">
                  <c:v>0</c:v>
                </c:pt>
                <c:pt idx="1">
                  <c:v>533500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E9-411B-AF6D-4CBB45CFE6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735839"/>
        <c:axId val="612060239"/>
      </c:barChart>
      <c:lineChart>
        <c:grouping val="standard"/>
        <c:varyColors val="0"/>
        <c:ser>
          <c:idx val="1"/>
          <c:order val="1"/>
          <c:tx>
            <c:strRef>
              <c:f>'10월'!$J$390</c:f>
              <c:strCache>
                <c:ptCount val="1"/>
                <c:pt idx="0">
                  <c:v>ROAS(매체) </c:v>
                </c:pt>
              </c:strCache>
            </c:strRef>
          </c:tx>
          <c:spPr>
            <a:ln w="28575" cap="rnd">
              <a:solidFill>
                <a:srgbClr val="997300"/>
              </a:solidFill>
              <a:round/>
            </a:ln>
            <a:effectLst/>
          </c:spPr>
          <c:marker>
            <c:symbol val="none"/>
          </c:marker>
          <c:cat>
            <c:strRef>
              <c:f>'10월'!$K$388:$L$388</c:f>
              <c:strCache>
                <c:ptCount val="2"/>
                <c:pt idx="0">
                  <c:v>변경 전</c:v>
                </c:pt>
                <c:pt idx="1">
                  <c:v>변경 후</c:v>
                </c:pt>
              </c:strCache>
            </c:strRef>
          </c:cat>
          <c:val>
            <c:numRef>
              <c:f>'10월'!$K$390:$L$390</c:f>
              <c:numCache>
                <c:formatCode>0%</c:formatCode>
                <c:ptCount val="2"/>
                <c:pt idx="0">
                  <c:v>0</c:v>
                </c:pt>
                <c:pt idx="1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7E9-411B-AF6D-4CBB45CFE6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9257407"/>
        <c:axId val="1465316063"/>
      </c:lineChart>
      <c:catAx>
        <c:axId val="47173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612060239"/>
        <c:crosses val="autoZero"/>
        <c:auto val="1"/>
        <c:lblAlgn val="ctr"/>
        <c:lblOffset val="100"/>
        <c:noMultiLvlLbl val="0"/>
      </c:catAx>
      <c:valAx>
        <c:axId val="612060239"/>
        <c:scaling>
          <c:orientation val="minMax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471735839"/>
        <c:crosses val="autoZero"/>
        <c:crossBetween val="between"/>
      </c:valAx>
      <c:valAx>
        <c:axId val="1465316063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829257407"/>
        <c:crosses val="max"/>
        <c:crossBetween val="between"/>
      </c:valAx>
      <c:catAx>
        <c:axId val="82925740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653160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'10월'!$J$405</c:f>
              <c:strCache>
                <c:ptCount val="1"/>
                <c:pt idx="0">
                  <c:v>Click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'10월'!$K$404:$L$404</c:f>
              <c:strCache>
                <c:ptCount val="2"/>
                <c:pt idx="0">
                  <c:v>변경 전</c:v>
                </c:pt>
                <c:pt idx="1">
                  <c:v>변경 후</c:v>
                </c:pt>
              </c:strCache>
            </c:strRef>
          </c:cat>
          <c:val>
            <c:numRef>
              <c:f>'10월'!$K$405:$L$405</c:f>
              <c:numCache>
                <c:formatCode>_(* #,##0_);_(* \(#,##0\);_(* "-"_);_(@_)</c:formatCode>
                <c:ptCount val="2"/>
                <c:pt idx="0">
                  <c:v>165</c:v>
                </c:pt>
                <c:pt idx="1">
                  <c:v>661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35-487C-B757-BD1CAED7BE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71735839"/>
        <c:axId val="612060239"/>
      </c:barChart>
      <c:lineChart>
        <c:grouping val="standard"/>
        <c:varyColors val="0"/>
        <c:ser>
          <c:idx val="1"/>
          <c:order val="1"/>
          <c:tx>
            <c:strRef>
              <c:f>'10월'!$J$406</c:f>
              <c:strCache>
                <c:ptCount val="1"/>
                <c:pt idx="0">
                  <c:v>CTR</c:v>
                </c:pt>
              </c:strCache>
            </c:strRef>
          </c:tx>
          <c:spPr>
            <a:ln w="28575" cap="rnd">
              <a:solidFill>
                <a:srgbClr val="997300"/>
              </a:solidFill>
              <a:round/>
            </a:ln>
            <a:effectLst/>
          </c:spPr>
          <c:marker>
            <c:symbol val="none"/>
          </c:marker>
          <c:cat>
            <c:strRef>
              <c:f>'10월'!$K$404:$L$404</c:f>
              <c:strCache>
                <c:ptCount val="2"/>
                <c:pt idx="0">
                  <c:v>변경 전</c:v>
                </c:pt>
                <c:pt idx="1">
                  <c:v>변경 후</c:v>
                </c:pt>
              </c:strCache>
            </c:strRef>
          </c:cat>
          <c:val>
            <c:numRef>
              <c:f>'10월'!$K$406:$L$406</c:f>
              <c:numCache>
                <c:formatCode>0.00%</c:formatCode>
                <c:ptCount val="2"/>
                <c:pt idx="0">
                  <c:v>3.3139184575215905E-2</c:v>
                </c:pt>
                <c:pt idx="1">
                  <c:v>0.22346179851250844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435-487C-B757-BD1CAED7BE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4536128"/>
        <c:axId val="1439130544"/>
      </c:lineChart>
      <c:catAx>
        <c:axId val="47173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altLang="en-US"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612060239"/>
        <c:crosses val="autoZero"/>
        <c:auto val="1"/>
        <c:lblAlgn val="ctr"/>
        <c:lblOffset val="100"/>
        <c:noMultiLvlLbl val="0"/>
      </c:catAx>
      <c:valAx>
        <c:axId val="612060239"/>
        <c:scaling>
          <c:orientation val="minMax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altLang="en-US"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471735839"/>
        <c:crosses val="autoZero"/>
        <c:crossBetween val="between"/>
      </c:valAx>
      <c:valAx>
        <c:axId val="1439130544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altLang="en-US"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1204536128"/>
        <c:crosses val="max"/>
        <c:crossBetween val="between"/>
      </c:valAx>
      <c:catAx>
        <c:axId val="12045361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391305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ko-KR" altLang="en-US" sz="800" b="0" i="0" u="none" strike="noStrike" kern="1200" baseline="0"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ko-KR" altLang="en-US" sz="800" b="0" i="0" u="none" strike="noStrike" kern="1200" baseline="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  <a:cs typeface="+mn-cs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'10월'!$J$21</c:f>
              <c:strCache>
                <c:ptCount val="1"/>
                <c:pt idx="0">
                  <c:v> 매출(GA)  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'10월'!$K$20:$L$20</c:f>
              <c:strCache>
                <c:ptCount val="2"/>
                <c:pt idx="0">
                  <c:v>9월</c:v>
                </c:pt>
                <c:pt idx="1">
                  <c:v>10월</c:v>
                </c:pt>
              </c:strCache>
            </c:strRef>
          </c:cat>
          <c:val>
            <c:numRef>
              <c:f>'10월'!$K$21:$L$21</c:f>
              <c:numCache>
                <c:formatCode>_(* #,##0_);_(* \(#,##0\);_(* "-"_);_(@_)</c:formatCode>
                <c:ptCount val="2"/>
                <c:pt idx="0">
                  <c:v>213441291</c:v>
                </c:pt>
                <c:pt idx="1">
                  <c:v>171157670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EE-4C7C-AB24-3F06793ADF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735839"/>
        <c:axId val="612060239"/>
      </c:barChart>
      <c:lineChart>
        <c:grouping val="standard"/>
        <c:varyColors val="0"/>
        <c:ser>
          <c:idx val="1"/>
          <c:order val="1"/>
          <c:tx>
            <c:strRef>
              <c:f>'10월'!$J$22</c:f>
              <c:strCache>
                <c:ptCount val="1"/>
                <c:pt idx="0">
                  <c:v>ROAS(GA) </c:v>
                </c:pt>
              </c:strCache>
            </c:strRef>
          </c:tx>
          <c:spPr>
            <a:ln w="28575" cap="rnd">
              <a:solidFill>
                <a:srgbClr val="997300"/>
              </a:solidFill>
              <a:round/>
            </a:ln>
            <a:effectLst/>
          </c:spPr>
          <c:marker>
            <c:symbol val="none"/>
          </c:marker>
          <c:cat>
            <c:strRef>
              <c:f>'10월'!$K$20:$L$20</c:f>
              <c:strCache>
                <c:ptCount val="2"/>
                <c:pt idx="0">
                  <c:v>9월</c:v>
                </c:pt>
                <c:pt idx="1">
                  <c:v>10월</c:v>
                </c:pt>
              </c:strCache>
            </c:strRef>
          </c:cat>
          <c:val>
            <c:numRef>
              <c:f>'10월'!$K$22:$L$22</c:f>
              <c:numCache>
                <c:formatCode>0%</c:formatCode>
                <c:ptCount val="2"/>
                <c:pt idx="0">
                  <c:v>1.4469363971010072</c:v>
                </c:pt>
                <c:pt idx="1">
                  <c:v>2.4618836852729546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7EE-4C7C-AB24-3F06793ADF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9257407"/>
        <c:axId val="1465316063"/>
      </c:lineChart>
      <c:catAx>
        <c:axId val="47173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612060239"/>
        <c:crosses val="autoZero"/>
        <c:auto val="1"/>
        <c:lblAlgn val="ctr"/>
        <c:lblOffset val="100"/>
        <c:noMultiLvlLbl val="0"/>
      </c:catAx>
      <c:valAx>
        <c:axId val="612060239"/>
        <c:scaling>
          <c:orientation val="minMax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471735839"/>
        <c:crosses val="autoZero"/>
        <c:crossBetween val="between"/>
      </c:valAx>
      <c:valAx>
        <c:axId val="1465316063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829257407"/>
        <c:crosses val="max"/>
        <c:crossBetween val="between"/>
      </c:valAx>
      <c:catAx>
        <c:axId val="82925740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653160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'10월'!$J$420</c:f>
              <c:strCache>
                <c:ptCount val="1"/>
                <c:pt idx="0">
                  <c:v> 전환(매체)  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'10월'!$K$419:$L$419</c:f>
              <c:strCache>
                <c:ptCount val="2"/>
                <c:pt idx="0">
                  <c:v>변경 전</c:v>
                </c:pt>
                <c:pt idx="1">
                  <c:v>변경 후</c:v>
                </c:pt>
              </c:strCache>
            </c:strRef>
          </c:cat>
          <c:val>
            <c:numRef>
              <c:f>'10월'!$K$420:$L$420</c:f>
              <c:numCache>
                <c:formatCode>_(* #,##0_);_(* \(#,##0\);_(* "-"_);_(@_)</c:formatCode>
                <c:ptCount val="2"/>
                <c:pt idx="0">
                  <c:v>9</c:v>
                </c:pt>
                <c:pt idx="1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46-4808-B065-848E58EAF2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735839"/>
        <c:axId val="612060239"/>
      </c:barChart>
      <c:lineChart>
        <c:grouping val="standard"/>
        <c:varyColors val="0"/>
        <c:ser>
          <c:idx val="1"/>
          <c:order val="1"/>
          <c:tx>
            <c:strRef>
              <c:f>'10월'!$J$421</c:f>
              <c:strCache>
                <c:ptCount val="1"/>
                <c:pt idx="0">
                  <c:v> 매출(매체)  </c:v>
                </c:pt>
              </c:strCache>
            </c:strRef>
          </c:tx>
          <c:spPr>
            <a:ln w="28575" cap="rnd">
              <a:solidFill>
                <a:srgbClr val="997300"/>
              </a:solidFill>
              <a:round/>
            </a:ln>
            <a:effectLst/>
          </c:spPr>
          <c:marker>
            <c:symbol val="none"/>
          </c:marker>
          <c:cat>
            <c:strRef>
              <c:f>'10월'!$K$419:$L$419</c:f>
              <c:strCache>
                <c:ptCount val="2"/>
                <c:pt idx="0">
                  <c:v>변경 전</c:v>
                </c:pt>
                <c:pt idx="1">
                  <c:v>변경 후</c:v>
                </c:pt>
              </c:strCache>
            </c:strRef>
          </c:cat>
          <c:val>
            <c:numRef>
              <c:f>'10월'!$K$421:$L$421</c:f>
              <c:numCache>
                <c:formatCode>_(* #,##0_);_(* \(#,##0\);_(* "-"_);_(@_)</c:formatCode>
                <c:ptCount val="2"/>
                <c:pt idx="0">
                  <c:v>934920</c:v>
                </c:pt>
                <c:pt idx="1">
                  <c:v>4568350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B46-4808-B065-848E58EAF2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9257407"/>
        <c:axId val="1465316063"/>
      </c:lineChart>
      <c:catAx>
        <c:axId val="47173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612060239"/>
        <c:crosses val="autoZero"/>
        <c:auto val="1"/>
        <c:lblAlgn val="ctr"/>
        <c:lblOffset val="100"/>
        <c:noMultiLvlLbl val="0"/>
      </c:catAx>
      <c:valAx>
        <c:axId val="612060239"/>
        <c:scaling>
          <c:orientation val="minMax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471735839"/>
        <c:crosses val="autoZero"/>
        <c:crossBetween val="between"/>
      </c:valAx>
      <c:valAx>
        <c:axId val="1465316063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829257407"/>
        <c:crosses val="max"/>
        <c:crossBetween val="between"/>
      </c:valAx>
      <c:catAx>
        <c:axId val="82925740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653160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'10월'!$J$183</c:f>
              <c:strCache>
                <c:ptCount val="1"/>
                <c:pt idx="0">
                  <c:v> 광고비 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'10월'!$K$182:$P$182</c:f>
              <c:strCache>
                <c:ptCount val="6"/>
                <c:pt idx="0">
                  <c:v>Naver</c:v>
                </c:pt>
                <c:pt idx="1">
                  <c:v>GDN</c:v>
                </c:pt>
                <c:pt idx="2">
                  <c:v>Mobon</c:v>
                </c:pt>
                <c:pt idx="3">
                  <c:v>Google</c:v>
                </c:pt>
                <c:pt idx="4">
                  <c:v>Daum</c:v>
                </c:pt>
                <c:pt idx="5">
                  <c:v>Facebook</c:v>
                </c:pt>
              </c:strCache>
            </c:strRef>
          </c:cat>
          <c:val>
            <c:numRef>
              <c:f>'10월'!$K$183:$P$183</c:f>
              <c:numCache>
                <c:formatCode>_(* #,##0_);_(* \(#,##0\);_(* "-"_);_(@_)</c:formatCode>
                <c:ptCount val="6"/>
                <c:pt idx="0">
                  <c:v>1005818</c:v>
                </c:pt>
                <c:pt idx="1">
                  <c:v>973940.9669</c:v>
                </c:pt>
                <c:pt idx="2">
                  <c:v>466063.39999999997</c:v>
                </c:pt>
                <c:pt idx="3">
                  <c:v>100327.15000000001</c:v>
                </c:pt>
                <c:pt idx="4">
                  <c:v>11605</c:v>
                </c:pt>
                <c:pt idx="5">
                  <c:v>174.24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FC-4EB8-8B50-87A938ACCA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735839"/>
        <c:axId val="612060239"/>
      </c:barChart>
      <c:lineChart>
        <c:grouping val="standard"/>
        <c:varyColors val="0"/>
        <c:ser>
          <c:idx val="1"/>
          <c:order val="1"/>
          <c:tx>
            <c:strRef>
              <c:f>'10월'!$J$184</c:f>
              <c:strCache>
                <c:ptCount val="1"/>
                <c:pt idx="0">
                  <c:v>매출(GA) </c:v>
                </c:pt>
              </c:strCache>
            </c:strRef>
          </c:tx>
          <c:spPr>
            <a:ln w="28575" cap="rnd">
              <a:solidFill>
                <a:srgbClr val="997300"/>
              </a:solidFill>
              <a:round/>
            </a:ln>
            <a:effectLst/>
          </c:spPr>
          <c:marker>
            <c:symbol val="none"/>
          </c:marker>
          <c:cat>
            <c:strRef>
              <c:f>'10월'!$K$182:$P$182</c:f>
              <c:strCache>
                <c:ptCount val="6"/>
                <c:pt idx="0">
                  <c:v>Naver</c:v>
                </c:pt>
                <c:pt idx="1">
                  <c:v>GDN</c:v>
                </c:pt>
                <c:pt idx="2">
                  <c:v>Mobon</c:v>
                </c:pt>
                <c:pt idx="3">
                  <c:v>Google</c:v>
                </c:pt>
                <c:pt idx="4">
                  <c:v>Daum</c:v>
                </c:pt>
                <c:pt idx="5">
                  <c:v>Facebook</c:v>
                </c:pt>
              </c:strCache>
            </c:strRef>
          </c:cat>
          <c:val>
            <c:numRef>
              <c:f>'10월'!$K$184:$P$184</c:f>
              <c:numCache>
                <c:formatCode>_(* #,##0_);_(* \(#,##0\);_(* "-"_);_(@_)</c:formatCode>
                <c:ptCount val="6"/>
                <c:pt idx="0">
                  <c:v>965900</c:v>
                </c:pt>
                <c:pt idx="1">
                  <c:v>0</c:v>
                </c:pt>
                <c:pt idx="2">
                  <c:v>0</c:v>
                </c:pt>
                <c:pt idx="3">
                  <c:v>134100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9FC-4EB8-8B50-87A938ACCA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9257407"/>
        <c:axId val="1465316063"/>
      </c:lineChart>
      <c:catAx>
        <c:axId val="47173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612060239"/>
        <c:crosses val="autoZero"/>
        <c:auto val="1"/>
        <c:lblAlgn val="ctr"/>
        <c:lblOffset val="100"/>
        <c:noMultiLvlLbl val="0"/>
      </c:catAx>
      <c:valAx>
        <c:axId val="612060239"/>
        <c:scaling>
          <c:orientation val="minMax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471735839"/>
        <c:crosses val="autoZero"/>
        <c:crossBetween val="between"/>
      </c:valAx>
      <c:valAx>
        <c:axId val="1465316063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829257407"/>
        <c:crosses val="max"/>
        <c:crossBetween val="between"/>
      </c:valAx>
      <c:catAx>
        <c:axId val="82925740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653160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'10월'!$J$436</c:f>
              <c:strCache>
                <c:ptCount val="1"/>
                <c:pt idx="0">
                  <c:v> 광고비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'10월'!$K$435:$L$435</c:f>
              <c:strCache>
                <c:ptCount val="2"/>
                <c:pt idx="0">
                  <c:v>변경 전</c:v>
                </c:pt>
                <c:pt idx="1">
                  <c:v>변경 후</c:v>
                </c:pt>
              </c:strCache>
            </c:strRef>
          </c:cat>
          <c:val>
            <c:numRef>
              <c:f>'10월'!$K$436:$L$436</c:f>
              <c:numCache>
                <c:formatCode>_(* #,##0_);_(* \(#,##0\);_(* "-"_);_(@_)</c:formatCode>
                <c:ptCount val="2"/>
                <c:pt idx="0">
                  <c:v>1707332.9900000002</c:v>
                </c:pt>
                <c:pt idx="1">
                  <c:v>1067579.9749999999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C3-4002-A33E-6894AED658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71735839"/>
        <c:axId val="612060239"/>
      </c:barChart>
      <c:lineChart>
        <c:grouping val="standard"/>
        <c:varyColors val="0"/>
        <c:ser>
          <c:idx val="1"/>
          <c:order val="1"/>
          <c:tx>
            <c:strRef>
              <c:f>'10월'!$J$437</c:f>
              <c:strCache>
                <c:ptCount val="1"/>
                <c:pt idx="0">
                  <c:v>CPC</c:v>
                </c:pt>
              </c:strCache>
            </c:strRef>
          </c:tx>
          <c:spPr>
            <a:ln w="28575" cap="rnd">
              <a:solidFill>
                <a:srgbClr val="997300"/>
              </a:solidFill>
              <a:round/>
            </a:ln>
            <a:effectLst/>
          </c:spPr>
          <c:marker>
            <c:symbol val="none"/>
          </c:marker>
          <c:cat>
            <c:strRef>
              <c:f>'10월'!$K$435:$L$435</c:f>
              <c:strCache>
                <c:ptCount val="2"/>
                <c:pt idx="0">
                  <c:v>변경 전</c:v>
                </c:pt>
                <c:pt idx="1">
                  <c:v>변경 후</c:v>
                </c:pt>
              </c:strCache>
            </c:strRef>
          </c:cat>
          <c:val>
            <c:numRef>
              <c:f>'10월'!$K$437:$L$437</c:f>
              <c:numCache>
                <c:formatCode>_(* #,##0_);_(* \(#,##0\);_(* "-"_);_(@_)</c:formatCode>
                <c:ptCount val="2"/>
                <c:pt idx="0">
                  <c:v>16.249171901172531</c:v>
                </c:pt>
                <c:pt idx="1">
                  <c:v>20.296197243346004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7C3-4002-A33E-6894AED658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4536128"/>
        <c:axId val="1439130544"/>
      </c:lineChart>
      <c:catAx>
        <c:axId val="47173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altLang="en-US"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612060239"/>
        <c:crosses val="autoZero"/>
        <c:auto val="1"/>
        <c:lblAlgn val="ctr"/>
        <c:lblOffset val="100"/>
        <c:noMultiLvlLbl val="0"/>
      </c:catAx>
      <c:valAx>
        <c:axId val="612060239"/>
        <c:scaling>
          <c:orientation val="minMax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altLang="en-US"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471735839"/>
        <c:crosses val="autoZero"/>
        <c:crossBetween val="between"/>
      </c:valAx>
      <c:valAx>
        <c:axId val="1439130544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altLang="en-US"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1204536128"/>
        <c:crosses val="max"/>
        <c:crossBetween val="between"/>
      </c:valAx>
      <c:catAx>
        <c:axId val="12045361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391305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ko-KR" altLang="en-US" sz="800" b="0" i="0" u="none" strike="noStrike" kern="1200" baseline="0"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ko-KR" altLang="en-US" sz="800" b="0" i="0" u="none" strike="noStrike" kern="1200" baseline="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  <a:cs typeface="+mn-cs"/>
        </a:defRPr>
      </a:pPr>
      <a:endParaRPr lang="ko-KR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'10월'!$J$451</c:f>
              <c:strCache>
                <c:ptCount val="1"/>
                <c:pt idx="0">
                  <c:v> 매출(매체)  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'10월'!$K$450:$L$450</c:f>
              <c:strCache>
                <c:ptCount val="2"/>
                <c:pt idx="0">
                  <c:v>변경 전</c:v>
                </c:pt>
                <c:pt idx="1">
                  <c:v>변경 후</c:v>
                </c:pt>
              </c:strCache>
            </c:strRef>
          </c:cat>
          <c:val>
            <c:numRef>
              <c:f>'10월'!$K$451:$L$451</c:f>
              <c:numCache>
                <c:formatCode>_(* #,##0_);_(* \(#,##0\);_(* "-"_);_(@_)</c:formatCode>
                <c:ptCount val="2"/>
                <c:pt idx="0">
                  <c:v>816000</c:v>
                </c:pt>
                <c:pt idx="1">
                  <c:v>1859000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5F-42C0-AC07-D523508F1E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735839"/>
        <c:axId val="612060239"/>
      </c:barChart>
      <c:lineChart>
        <c:grouping val="standard"/>
        <c:varyColors val="0"/>
        <c:ser>
          <c:idx val="1"/>
          <c:order val="1"/>
          <c:tx>
            <c:strRef>
              <c:f>'10월'!$J$452</c:f>
              <c:strCache>
                <c:ptCount val="1"/>
                <c:pt idx="0">
                  <c:v>ROAS(매체) </c:v>
                </c:pt>
              </c:strCache>
            </c:strRef>
          </c:tx>
          <c:spPr>
            <a:ln w="28575" cap="rnd">
              <a:solidFill>
                <a:srgbClr val="997300"/>
              </a:solidFill>
              <a:round/>
            </a:ln>
            <a:effectLst/>
          </c:spPr>
          <c:marker>
            <c:symbol val="none"/>
          </c:marker>
          <c:cat>
            <c:strRef>
              <c:f>'10월'!$K$450:$L$450</c:f>
              <c:strCache>
                <c:ptCount val="2"/>
                <c:pt idx="0">
                  <c:v>변경 전</c:v>
                </c:pt>
                <c:pt idx="1">
                  <c:v>변경 후</c:v>
                </c:pt>
              </c:strCache>
            </c:strRef>
          </c:cat>
          <c:val>
            <c:numRef>
              <c:f>'10월'!$K$452:$L$452</c:f>
              <c:numCache>
                <c:formatCode>0%</c:formatCode>
                <c:ptCount val="2"/>
                <c:pt idx="0">
                  <c:v>0.47793840145969407</c:v>
                </c:pt>
                <c:pt idx="1">
                  <c:v>1.7413215342485233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85F-42C0-AC07-D523508F1E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9257407"/>
        <c:axId val="1465316063"/>
      </c:lineChart>
      <c:catAx>
        <c:axId val="47173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612060239"/>
        <c:crosses val="autoZero"/>
        <c:auto val="1"/>
        <c:lblAlgn val="ctr"/>
        <c:lblOffset val="100"/>
        <c:noMultiLvlLbl val="0"/>
      </c:catAx>
      <c:valAx>
        <c:axId val="612060239"/>
        <c:scaling>
          <c:orientation val="minMax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471735839"/>
        <c:crosses val="autoZero"/>
        <c:crossBetween val="between"/>
      </c:valAx>
      <c:valAx>
        <c:axId val="1465316063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829257407"/>
        <c:crosses val="max"/>
        <c:crossBetween val="between"/>
      </c:valAx>
      <c:catAx>
        <c:axId val="82925740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653160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'10월'!$J$467</c:f>
              <c:strCache>
                <c:ptCount val="1"/>
                <c:pt idx="0">
                  <c:v> 광고비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'10월'!$K$466:$L$466</c:f>
              <c:strCache>
                <c:ptCount val="2"/>
                <c:pt idx="0">
                  <c:v>변경 전</c:v>
                </c:pt>
                <c:pt idx="1">
                  <c:v>변경 후</c:v>
                </c:pt>
              </c:strCache>
            </c:strRef>
          </c:cat>
          <c:val>
            <c:numRef>
              <c:f>'10월'!$K$467:$L$467</c:f>
              <c:numCache>
                <c:formatCode>_(* #,##0_);_(* \(#,##0\);_(* "-"_);_(@_)</c:formatCode>
                <c:ptCount val="2"/>
                <c:pt idx="0">
                  <c:v>1033665.6</c:v>
                </c:pt>
                <c:pt idx="1">
                  <c:v>943498.05000000016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AE-4158-82A2-AEFBA7CA0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71735839"/>
        <c:axId val="612060239"/>
      </c:barChart>
      <c:lineChart>
        <c:grouping val="standard"/>
        <c:varyColors val="0"/>
        <c:ser>
          <c:idx val="1"/>
          <c:order val="1"/>
          <c:tx>
            <c:strRef>
              <c:f>'10월'!$J$468</c:f>
              <c:strCache>
                <c:ptCount val="1"/>
                <c:pt idx="0">
                  <c:v>Click</c:v>
                </c:pt>
              </c:strCache>
            </c:strRef>
          </c:tx>
          <c:spPr>
            <a:ln w="28575" cap="rnd">
              <a:solidFill>
                <a:srgbClr val="997300"/>
              </a:solidFill>
              <a:round/>
            </a:ln>
            <a:effectLst/>
          </c:spPr>
          <c:marker>
            <c:symbol val="none"/>
          </c:marker>
          <c:cat>
            <c:strRef>
              <c:f>'10월'!$K$466:$L$466</c:f>
              <c:strCache>
                <c:ptCount val="2"/>
                <c:pt idx="0">
                  <c:v>변경 전</c:v>
                </c:pt>
                <c:pt idx="1">
                  <c:v>변경 후</c:v>
                </c:pt>
              </c:strCache>
            </c:strRef>
          </c:cat>
          <c:val>
            <c:numRef>
              <c:f>'10월'!$K$468:$L$468</c:f>
              <c:numCache>
                <c:formatCode>_(* #,##0_);_(* \(#,##0\);_(* "-"_);_(@_)</c:formatCode>
                <c:ptCount val="2"/>
                <c:pt idx="0">
                  <c:v>66786</c:v>
                </c:pt>
                <c:pt idx="1">
                  <c:v>46841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7AE-4158-82A2-AEFBA7CA0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4536128"/>
        <c:axId val="1439130544"/>
      </c:lineChart>
      <c:catAx>
        <c:axId val="47173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altLang="en-US"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612060239"/>
        <c:crosses val="autoZero"/>
        <c:auto val="1"/>
        <c:lblAlgn val="ctr"/>
        <c:lblOffset val="100"/>
        <c:noMultiLvlLbl val="0"/>
      </c:catAx>
      <c:valAx>
        <c:axId val="612060239"/>
        <c:scaling>
          <c:orientation val="minMax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altLang="en-US"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471735839"/>
        <c:crosses val="autoZero"/>
        <c:crossBetween val="between"/>
      </c:valAx>
      <c:valAx>
        <c:axId val="1439130544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altLang="en-US"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1204536128"/>
        <c:crosses val="max"/>
        <c:crossBetween val="between"/>
      </c:valAx>
      <c:catAx>
        <c:axId val="12045361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391305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ko-KR" altLang="en-US" sz="800" b="0" i="0" u="none" strike="noStrike" kern="1200" baseline="0"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ko-KR" altLang="en-US" sz="800" b="0" i="0" u="none" strike="noStrike" kern="1200" baseline="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  <a:cs typeface="+mn-cs"/>
        </a:defRPr>
      </a:pPr>
      <a:endParaRPr lang="ko-KR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'10월'!$J$482</c:f>
              <c:strCache>
                <c:ptCount val="1"/>
                <c:pt idx="0">
                  <c:v> 매출(매체)  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'10월'!$K$481:$L$481</c:f>
              <c:strCache>
                <c:ptCount val="2"/>
                <c:pt idx="0">
                  <c:v>변경 전</c:v>
                </c:pt>
                <c:pt idx="1">
                  <c:v>변경 후</c:v>
                </c:pt>
              </c:strCache>
            </c:strRef>
          </c:cat>
          <c:val>
            <c:numRef>
              <c:f>'10월'!$K$482:$L$482</c:f>
              <c:numCache>
                <c:formatCode>_(* #,##0_);_(* \(#,##0\);_(* "-"_);_(@_)</c:formatCode>
                <c:ptCount val="2"/>
                <c:pt idx="0">
                  <c:v>499300</c:v>
                </c:pt>
                <c:pt idx="1">
                  <c:v>1487300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50-4F38-9344-9EC499D7AF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735839"/>
        <c:axId val="612060239"/>
      </c:barChart>
      <c:lineChart>
        <c:grouping val="standard"/>
        <c:varyColors val="0"/>
        <c:ser>
          <c:idx val="1"/>
          <c:order val="1"/>
          <c:tx>
            <c:strRef>
              <c:f>'10월'!$J$483</c:f>
              <c:strCache>
                <c:ptCount val="1"/>
                <c:pt idx="0">
                  <c:v>ROAS(매체) </c:v>
                </c:pt>
              </c:strCache>
            </c:strRef>
          </c:tx>
          <c:spPr>
            <a:ln w="28575" cap="rnd">
              <a:solidFill>
                <a:srgbClr val="997300"/>
              </a:solidFill>
              <a:round/>
            </a:ln>
            <a:effectLst/>
          </c:spPr>
          <c:marker>
            <c:symbol val="none"/>
          </c:marker>
          <c:cat>
            <c:strRef>
              <c:f>'10월'!$K$481:$L$481</c:f>
              <c:strCache>
                <c:ptCount val="2"/>
                <c:pt idx="0">
                  <c:v>변경 전</c:v>
                </c:pt>
                <c:pt idx="1">
                  <c:v>변경 후</c:v>
                </c:pt>
              </c:strCache>
            </c:strRef>
          </c:cat>
          <c:val>
            <c:numRef>
              <c:f>'10월'!$K$483:$L$483</c:f>
              <c:numCache>
                <c:formatCode>0%</c:formatCode>
                <c:ptCount val="2"/>
                <c:pt idx="0">
                  <c:v>0.43912566202173203</c:v>
                </c:pt>
                <c:pt idx="1">
                  <c:v>1.4330616889890857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950-4F38-9344-9EC499D7AF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9257407"/>
        <c:axId val="1465316063"/>
      </c:lineChart>
      <c:catAx>
        <c:axId val="47173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612060239"/>
        <c:crosses val="autoZero"/>
        <c:auto val="1"/>
        <c:lblAlgn val="ctr"/>
        <c:lblOffset val="100"/>
        <c:noMultiLvlLbl val="0"/>
      </c:catAx>
      <c:valAx>
        <c:axId val="612060239"/>
        <c:scaling>
          <c:orientation val="minMax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471735839"/>
        <c:crosses val="autoZero"/>
        <c:crossBetween val="between"/>
      </c:valAx>
      <c:valAx>
        <c:axId val="1465316063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829257407"/>
        <c:crosses val="max"/>
        <c:crossBetween val="between"/>
      </c:valAx>
      <c:catAx>
        <c:axId val="82925740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653160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'10월'!$J$320</c:f>
              <c:strCache>
                <c:ptCount val="1"/>
                <c:pt idx="0">
                  <c:v>광고비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'10월'!$K$319:$O$319</c:f>
              <c:strCache>
                <c:ptCount val="5"/>
                <c:pt idx="0">
                  <c:v>1주차</c:v>
                </c:pt>
                <c:pt idx="1">
                  <c:v>2주차</c:v>
                </c:pt>
                <c:pt idx="2">
                  <c:v>3주차</c:v>
                </c:pt>
                <c:pt idx="3">
                  <c:v>4주차</c:v>
                </c:pt>
                <c:pt idx="4">
                  <c:v>5주차</c:v>
                </c:pt>
              </c:strCache>
            </c:strRef>
          </c:cat>
          <c:val>
            <c:numRef>
              <c:f>'10월'!$K$320:$O$320</c:f>
              <c:numCache>
                <c:formatCode>_(* #,##0_);_(* \(#,##0\);_(* "-"_);_(@_)</c:formatCode>
                <c:ptCount val="5"/>
                <c:pt idx="0">
                  <c:v>26676663.859999999</c:v>
                </c:pt>
                <c:pt idx="1">
                  <c:v>28795358.056666665</c:v>
                </c:pt>
                <c:pt idx="2">
                  <c:v>30373673.550000008</c:v>
                </c:pt>
                <c:pt idx="3">
                  <c:v>36568696.119999997</c:v>
                </c:pt>
                <c:pt idx="4">
                  <c:v>10598484.710000001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5B-4B89-BE17-45284818A9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735839"/>
        <c:axId val="612060239"/>
      </c:barChart>
      <c:lineChart>
        <c:grouping val="standard"/>
        <c:varyColors val="0"/>
        <c:ser>
          <c:idx val="1"/>
          <c:order val="1"/>
          <c:tx>
            <c:strRef>
              <c:f>'10월'!$J$321</c:f>
              <c:strCache>
                <c:ptCount val="1"/>
                <c:pt idx="0">
                  <c:v>매출</c:v>
                </c:pt>
              </c:strCache>
            </c:strRef>
          </c:tx>
          <c:spPr>
            <a:ln w="28575" cap="rnd">
              <a:solidFill>
                <a:srgbClr val="997300"/>
              </a:solidFill>
              <a:round/>
            </a:ln>
            <a:effectLst/>
          </c:spPr>
          <c:marker>
            <c:symbol val="none"/>
          </c:marker>
          <c:cat>
            <c:strRef>
              <c:f>'10월'!$K$319:$O$319</c:f>
              <c:strCache>
                <c:ptCount val="5"/>
                <c:pt idx="0">
                  <c:v>1주차</c:v>
                </c:pt>
                <c:pt idx="1">
                  <c:v>2주차</c:v>
                </c:pt>
                <c:pt idx="2">
                  <c:v>3주차</c:v>
                </c:pt>
                <c:pt idx="3">
                  <c:v>4주차</c:v>
                </c:pt>
                <c:pt idx="4">
                  <c:v>5주차</c:v>
                </c:pt>
              </c:strCache>
            </c:strRef>
          </c:cat>
          <c:val>
            <c:numRef>
              <c:f>'10월'!$K$321:$O$321</c:f>
              <c:numCache>
                <c:formatCode>_(* #,##0_);_(* \(#,##0\);_(* "-"_);_(@_)</c:formatCode>
                <c:ptCount val="5"/>
                <c:pt idx="0">
                  <c:v>59056890</c:v>
                </c:pt>
                <c:pt idx="1">
                  <c:v>49298530</c:v>
                </c:pt>
                <c:pt idx="2">
                  <c:v>53045221</c:v>
                </c:pt>
                <c:pt idx="3">
                  <c:v>46535920</c:v>
                </c:pt>
                <c:pt idx="4">
                  <c:v>17494720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65B-4B89-BE17-45284818A9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9257407"/>
        <c:axId val="1465316063"/>
      </c:lineChart>
      <c:catAx>
        <c:axId val="47173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612060239"/>
        <c:crosses val="autoZero"/>
        <c:auto val="1"/>
        <c:lblAlgn val="ctr"/>
        <c:lblOffset val="100"/>
        <c:noMultiLvlLbl val="0"/>
      </c:catAx>
      <c:valAx>
        <c:axId val="612060239"/>
        <c:scaling>
          <c:orientation val="minMax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471735839"/>
        <c:crosses val="autoZero"/>
        <c:crossBetween val="between"/>
      </c:valAx>
      <c:valAx>
        <c:axId val="1465316063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829257407"/>
        <c:crosses val="max"/>
        <c:crossBetween val="between"/>
      </c:valAx>
      <c:catAx>
        <c:axId val="82925740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653160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 b="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'10월'!$J$498</c:f>
              <c:strCache>
                <c:ptCount val="1"/>
                <c:pt idx="0">
                  <c:v>광고비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'10월'!$K$497:$O$497</c:f>
              <c:strCache>
                <c:ptCount val="5"/>
                <c:pt idx="0">
                  <c:v>텔라</c:v>
                </c:pt>
                <c:pt idx="1">
                  <c:v>토익</c:v>
                </c:pt>
                <c:pt idx="2">
                  <c:v>취파답</c:v>
                </c:pt>
                <c:pt idx="3">
                  <c:v>토익스피킹</c:v>
                </c:pt>
                <c:pt idx="4">
                  <c:v>오픽</c:v>
                </c:pt>
              </c:strCache>
            </c:strRef>
          </c:cat>
          <c:val>
            <c:numRef>
              <c:f>'10월'!$K$498:$O$498</c:f>
              <c:numCache>
                <c:formatCode>_(* #,##0_);_(* \(#,##0\);_(* "-"_);_(@_)</c:formatCode>
                <c:ptCount val="5"/>
                <c:pt idx="0">
                  <c:v>2007821.9699999986</c:v>
                </c:pt>
                <c:pt idx="1">
                  <c:v>1194101.8099999998</c:v>
                </c:pt>
                <c:pt idx="2">
                  <c:v>475343.66000000003</c:v>
                </c:pt>
                <c:pt idx="3">
                  <c:v>229.9</c:v>
                </c:pt>
                <c:pt idx="4">
                  <c:v>24.2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92-4EA1-9388-8B1451D81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735839"/>
        <c:axId val="612060239"/>
      </c:barChart>
      <c:lineChart>
        <c:grouping val="standard"/>
        <c:varyColors val="0"/>
        <c:ser>
          <c:idx val="1"/>
          <c:order val="1"/>
          <c:tx>
            <c:strRef>
              <c:f>'10월'!$J$499</c:f>
              <c:strCache>
                <c:ptCount val="1"/>
                <c:pt idx="0">
                  <c:v>ROAS(매체) </c:v>
                </c:pt>
              </c:strCache>
            </c:strRef>
          </c:tx>
          <c:spPr>
            <a:ln w="28575" cap="rnd">
              <a:solidFill>
                <a:srgbClr val="997300"/>
              </a:solidFill>
              <a:round/>
            </a:ln>
            <a:effectLst/>
          </c:spPr>
          <c:marker>
            <c:symbol val="none"/>
          </c:marker>
          <c:cat>
            <c:strRef>
              <c:f>'10월'!$K$497:$O$497</c:f>
              <c:strCache>
                <c:ptCount val="5"/>
                <c:pt idx="0">
                  <c:v>텔라</c:v>
                </c:pt>
                <c:pt idx="1">
                  <c:v>토익</c:v>
                </c:pt>
                <c:pt idx="2">
                  <c:v>취파답</c:v>
                </c:pt>
                <c:pt idx="3">
                  <c:v>토익스피킹</c:v>
                </c:pt>
                <c:pt idx="4">
                  <c:v>오픽</c:v>
                </c:pt>
              </c:strCache>
            </c:strRef>
          </c:cat>
          <c:val>
            <c:numRef>
              <c:f>'10월'!$K$499:$O$499</c:f>
              <c:numCache>
                <c:formatCode>0%</c:formatCode>
                <c:ptCount val="5"/>
                <c:pt idx="0">
                  <c:v>1.7715963133922688</c:v>
                </c:pt>
                <c:pt idx="1">
                  <c:v>4.8607245641810062</c:v>
                </c:pt>
                <c:pt idx="2">
                  <c:v>6.9855775503558828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992-4EA1-9388-8B1451D81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9257407"/>
        <c:axId val="1465316063"/>
      </c:lineChart>
      <c:catAx>
        <c:axId val="47173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612060239"/>
        <c:crosses val="autoZero"/>
        <c:auto val="1"/>
        <c:lblAlgn val="ctr"/>
        <c:lblOffset val="100"/>
        <c:noMultiLvlLbl val="0"/>
      </c:catAx>
      <c:valAx>
        <c:axId val="612060239"/>
        <c:scaling>
          <c:orientation val="minMax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471735839"/>
        <c:crosses val="autoZero"/>
        <c:crossBetween val="between"/>
      </c:valAx>
      <c:valAx>
        <c:axId val="1465316063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829257407"/>
        <c:crosses val="max"/>
        <c:crossBetween val="between"/>
      </c:valAx>
      <c:catAx>
        <c:axId val="82925740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653160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'10월'!$J$37</c:f>
              <c:strCache>
                <c:ptCount val="1"/>
                <c:pt idx="0">
                  <c:v> 광고비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'10월'!$K$36:$L$36</c:f>
              <c:strCache>
                <c:ptCount val="2"/>
                <c:pt idx="0">
                  <c:v>9월</c:v>
                </c:pt>
                <c:pt idx="1">
                  <c:v>10월</c:v>
                </c:pt>
              </c:strCache>
            </c:strRef>
          </c:cat>
          <c:val>
            <c:numRef>
              <c:f>'10월'!$K$37:$L$37</c:f>
              <c:numCache>
                <c:formatCode>_(* #,##0_);_(* \(#,##0\);_(* "-"_);_(@_)</c:formatCode>
                <c:ptCount val="2"/>
                <c:pt idx="0">
                  <c:v>46686340.066666596</c:v>
                </c:pt>
                <c:pt idx="1">
                  <c:v>39445346.92999994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04-4A16-B0A3-ECE1E31A41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735839"/>
        <c:axId val="612060239"/>
      </c:barChart>
      <c:lineChart>
        <c:grouping val="standard"/>
        <c:varyColors val="0"/>
        <c:ser>
          <c:idx val="1"/>
          <c:order val="1"/>
          <c:tx>
            <c:strRef>
              <c:f>'10월'!$J$38</c:f>
              <c:strCache>
                <c:ptCount val="1"/>
                <c:pt idx="0">
                  <c:v>CPC </c:v>
                </c:pt>
              </c:strCache>
            </c:strRef>
          </c:tx>
          <c:spPr>
            <a:ln w="28575" cap="rnd">
              <a:solidFill>
                <a:srgbClr val="997300"/>
              </a:solidFill>
              <a:round/>
            </a:ln>
            <a:effectLst/>
          </c:spPr>
          <c:marker>
            <c:symbol val="none"/>
          </c:marker>
          <c:cat>
            <c:strRef>
              <c:f>'10월'!$K$36:$L$36</c:f>
              <c:strCache>
                <c:ptCount val="2"/>
                <c:pt idx="0">
                  <c:v>9월</c:v>
                </c:pt>
                <c:pt idx="1">
                  <c:v>10월</c:v>
                </c:pt>
              </c:strCache>
            </c:strRef>
          </c:cat>
          <c:val>
            <c:numRef>
              <c:f>'10월'!$K$38:$L$38</c:f>
              <c:numCache>
                <c:formatCode>_(* #,##0_);_(* \(#,##0\);_(* "-"_);_(@_)</c:formatCode>
                <c:ptCount val="2"/>
                <c:pt idx="0">
                  <c:v>2121.334972131343</c:v>
                </c:pt>
                <c:pt idx="1">
                  <c:v>1863.6183941226468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04-4A16-B0A3-ECE1E31A41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9257407"/>
        <c:axId val="1465316063"/>
      </c:lineChart>
      <c:catAx>
        <c:axId val="47173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612060239"/>
        <c:crosses val="autoZero"/>
        <c:auto val="1"/>
        <c:lblAlgn val="ctr"/>
        <c:lblOffset val="100"/>
        <c:noMultiLvlLbl val="0"/>
      </c:catAx>
      <c:valAx>
        <c:axId val="612060239"/>
        <c:scaling>
          <c:orientation val="minMax"/>
          <c:min val="0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471735839"/>
        <c:crosses val="autoZero"/>
        <c:crossBetween val="between"/>
      </c:valAx>
      <c:valAx>
        <c:axId val="1465316063"/>
        <c:scaling>
          <c:orientation val="minMax"/>
          <c:min val="0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829257407"/>
        <c:crosses val="max"/>
        <c:crossBetween val="between"/>
      </c:valAx>
      <c:catAx>
        <c:axId val="82925740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653160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'10월'!$J$53</c:f>
              <c:strCache>
                <c:ptCount val="1"/>
                <c:pt idx="0">
                  <c:v> 매출(GA)  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'10월'!$K$52:$L$52</c:f>
              <c:strCache>
                <c:ptCount val="2"/>
                <c:pt idx="0">
                  <c:v>9월</c:v>
                </c:pt>
                <c:pt idx="1">
                  <c:v>10월</c:v>
                </c:pt>
              </c:strCache>
            </c:strRef>
          </c:cat>
          <c:val>
            <c:numRef>
              <c:f>'10월'!$K$53:$L$53</c:f>
              <c:numCache>
                <c:formatCode>_(* #,##0_);_(* \(#,##0\);_(* "-"_);_(@_)</c:formatCode>
                <c:ptCount val="2"/>
                <c:pt idx="0">
                  <c:v>80799421</c:v>
                </c:pt>
                <c:pt idx="1">
                  <c:v>70289340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69-4072-B621-6D8612D1D5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735839"/>
        <c:axId val="612060239"/>
      </c:barChart>
      <c:lineChart>
        <c:grouping val="standard"/>
        <c:varyColors val="0"/>
        <c:ser>
          <c:idx val="1"/>
          <c:order val="1"/>
          <c:tx>
            <c:strRef>
              <c:f>'10월'!$J$54</c:f>
              <c:strCache>
                <c:ptCount val="1"/>
                <c:pt idx="0">
                  <c:v>ROAS(GA) </c:v>
                </c:pt>
              </c:strCache>
            </c:strRef>
          </c:tx>
          <c:spPr>
            <a:ln w="28575" cap="rnd">
              <a:solidFill>
                <a:srgbClr val="997300"/>
              </a:solidFill>
              <a:round/>
            </a:ln>
            <a:effectLst/>
          </c:spPr>
          <c:marker>
            <c:symbol val="none"/>
          </c:marker>
          <c:cat>
            <c:strRef>
              <c:f>'10월'!$K$52:$L$52</c:f>
              <c:strCache>
                <c:ptCount val="2"/>
                <c:pt idx="0">
                  <c:v>9월</c:v>
                </c:pt>
                <c:pt idx="1">
                  <c:v>10월</c:v>
                </c:pt>
              </c:strCache>
            </c:strRef>
          </c:cat>
          <c:val>
            <c:numRef>
              <c:f>'10월'!$K$54:$L$54</c:f>
              <c:numCache>
                <c:formatCode>0%</c:formatCode>
                <c:ptCount val="2"/>
                <c:pt idx="0">
                  <c:v>1.7306865538104084</c:v>
                </c:pt>
                <c:pt idx="1">
                  <c:v>1.7819424969118938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F69-4072-B621-6D8612D1D5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9257407"/>
        <c:axId val="1465316063"/>
      </c:lineChart>
      <c:catAx>
        <c:axId val="47173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612060239"/>
        <c:crosses val="autoZero"/>
        <c:auto val="1"/>
        <c:lblAlgn val="ctr"/>
        <c:lblOffset val="100"/>
        <c:noMultiLvlLbl val="0"/>
      </c:catAx>
      <c:valAx>
        <c:axId val="612060239"/>
        <c:scaling>
          <c:orientation val="minMax"/>
          <c:min val="0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471735839"/>
        <c:crosses val="autoZero"/>
        <c:crossBetween val="between"/>
        <c:majorUnit val="20000000"/>
      </c:valAx>
      <c:valAx>
        <c:axId val="1465316063"/>
        <c:scaling>
          <c:orientation val="minMax"/>
          <c:min val="0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829257407"/>
        <c:crosses val="max"/>
        <c:crossBetween val="between"/>
      </c:valAx>
      <c:catAx>
        <c:axId val="82925740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653160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'10월'!$J$71</c:f>
              <c:strCache>
                <c:ptCount val="1"/>
                <c:pt idx="0">
                  <c:v> 광고비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'10월'!$K$70:$L$70</c:f>
              <c:strCache>
                <c:ptCount val="2"/>
                <c:pt idx="0">
                  <c:v>9월</c:v>
                </c:pt>
                <c:pt idx="1">
                  <c:v>10월</c:v>
                </c:pt>
              </c:strCache>
            </c:strRef>
          </c:cat>
          <c:val>
            <c:numRef>
              <c:f>'10월'!$K$71:$L$71</c:f>
              <c:numCache>
                <c:formatCode>_(* #,##0_);_(* \(#,##0\);_(* "-"_);_(@_)</c:formatCode>
                <c:ptCount val="2"/>
                <c:pt idx="0">
                  <c:v>11751666.666666672</c:v>
                </c:pt>
                <c:pt idx="1">
                  <c:v>11142999.999999998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6A-4BBA-848B-41248F96D1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735839"/>
        <c:axId val="612060239"/>
      </c:barChart>
      <c:lineChart>
        <c:grouping val="standard"/>
        <c:varyColors val="0"/>
        <c:ser>
          <c:idx val="1"/>
          <c:order val="1"/>
          <c:tx>
            <c:strRef>
              <c:f>'10월'!$J$72</c:f>
              <c:strCache>
                <c:ptCount val="1"/>
                <c:pt idx="0">
                  <c:v>Click</c:v>
                </c:pt>
              </c:strCache>
            </c:strRef>
          </c:tx>
          <c:spPr>
            <a:ln w="28575" cap="rnd">
              <a:solidFill>
                <a:srgbClr val="997300"/>
              </a:solidFill>
              <a:round/>
            </a:ln>
            <a:effectLst/>
          </c:spPr>
          <c:marker>
            <c:symbol val="none"/>
          </c:marker>
          <c:cat>
            <c:strRef>
              <c:f>'10월'!$K$70:$L$70</c:f>
              <c:strCache>
                <c:ptCount val="2"/>
                <c:pt idx="0">
                  <c:v>9월</c:v>
                </c:pt>
                <c:pt idx="1">
                  <c:v>10월</c:v>
                </c:pt>
              </c:strCache>
            </c:strRef>
          </c:cat>
          <c:val>
            <c:numRef>
              <c:f>'10월'!$K$72:$L$72</c:f>
              <c:numCache>
                <c:formatCode>_(* #,##0_);_(* \(#,##0\);_(* "-"_);_(@_)</c:formatCode>
                <c:ptCount val="2"/>
                <c:pt idx="0">
                  <c:v>17261</c:v>
                </c:pt>
                <c:pt idx="1">
                  <c:v>14736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6A-4BBA-848B-41248F96D1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9257407"/>
        <c:axId val="1465316063"/>
      </c:lineChart>
      <c:catAx>
        <c:axId val="47173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612060239"/>
        <c:crosses val="autoZero"/>
        <c:auto val="1"/>
        <c:lblAlgn val="ctr"/>
        <c:lblOffset val="100"/>
        <c:noMultiLvlLbl val="0"/>
      </c:catAx>
      <c:valAx>
        <c:axId val="612060239"/>
        <c:scaling>
          <c:orientation val="minMax"/>
          <c:min val="0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471735839"/>
        <c:crosses val="autoZero"/>
        <c:crossBetween val="between"/>
      </c:valAx>
      <c:valAx>
        <c:axId val="1465316063"/>
        <c:scaling>
          <c:orientation val="minMax"/>
          <c:min val="0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829257407"/>
        <c:crosses val="max"/>
        <c:crossBetween val="between"/>
      </c:valAx>
      <c:catAx>
        <c:axId val="82925740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653160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'10월'!$J$86</c:f>
              <c:strCache>
                <c:ptCount val="1"/>
                <c:pt idx="0">
                  <c:v> 매출(GA)  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'10월'!$K$85:$L$85</c:f>
              <c:strCache>
                <c:ptCount val="2"/>
                <c:pt idx="0">
                  <c:v>9월</c:v>
                </c:pt>
                <c:pt idx="1">
                  <c:v>10월</c:v>
                </c:pt>
              </c:strCache>
            </c:strRef>
          </c:cat>
          <c:val>
            <c:numRef>
              <c:f>'10월'!$K$86:$L$86</c:f>
              <c:numCache>
                <c:formatCode>_(* #,##0_);_(* \(#,##0\);_(* "-"_);_(@_)</c:formatCode>
                <c:ptCount val="2"/>
                <c:pt idx="0">
                  <c:v>128365820</c:v>
                </c:pt>
                <c:pt idx="1">
                  <c:v>94971330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8B-441B-8C83-0AA10C9BDB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735839"/>
        <c:axId val="612060239"/>
      </c:barChart>
      <c:lineChart>
        <c:grouping val="standard"/>
        <c:varyColors val="0"/>
        <c:ser>
          <c:idx val="1"/>
          <c:order val="1"/>
          <c:tx>
            <c:strRef>
              <c:f>'10월'!$J$87</c:f>
              <c:strCache>
                <c:ptCount val="1"/>
                <c:pt idx="0">
                  <c:v>ROAS(GA) </c:v>
                </c:pt>
              </c:strCache>
            </c:strRef>
          </c:tx>
          <c:spPr>
            <a:ln w="28575" cap="rnd">
              <a:solidFill>
                <a:srgbClr val="997300"/>
              </a:solidFill>
              <a:round/>
            </a:ln>
            <a:effectLst/>
          </c:spPr>
          <c:marker>
            <c:symbol val="none"/>
          </c:marker>
          <c:cat>
            <c:strRef>
              <c:f>'10월'!$K$85:$L$85</c:f>
              <c:strCache>
                <c:ptCount val="2"/>
                <c:pt idx="0">
                  <c:v>9월</c:v>
                </c:pt>
                <c:pt idx="1">
                  <c:v>10월</c:v>
                </c:pt>
              </c:strCache>
            </c:strRef>
          </c:cat>
          <c:val>
            <c:numRef>
              <c:f>'10월'!$K$87:$L$87</c:f>
              <c:numCache>
                <c:formatCode>0%</c:formatCode>
                <c:ptCount val="2"/>
                <c:pt idx="0">
                  <c:v>10.923201248049917</c:v>
                </c:pt>
                <c:pt idx="1">
                  <c:v>8.5229588082204089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8B-441B-8C83-0AA10C9BDB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9257407"/>
        <c:axId val="1465316063"/>
      </c:lineChart>
      <c:catAx>
        <c:axId val="47173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612060239"/>
        <c:crosses val="autoZero"/>
        <c:auto val="1"/>
        <c:lblAlgn val="ctr"/>
        <c:lblOffset val="100"/>
        <c:noMultiLvlLbl val="0"/>
      </c:catAx>
      <c:valAx>
        <c:axId val="612060239"/>
        <c:scaling>
          <c:orientation val="minMax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471735839"/>
        <c:crosses val="autoZero"/>
        <c:crossBetween val="between"/>
      </c:valAx>
      <c:valAx>
        <c:axId val="1465316063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829257407"/>
        <c:crosses val="max"/>
        <c:crossBetween val="between"/>
      </c:valAx>
      <c:catAx>
        <c:axId val="82925740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653160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'10월'!$J$102</c:f>
              <c:strCache>
                <c:ptCount val="1"/>
                <c:pt idx="0">
                  <c:v> 광고비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'10월'!$K$101:$L$101</c:f>
              <c:strCache>
                <c:ptCount val="2"/>
                <c:pt idx="0">
                  <c:v>9월</c:v>
                </c:pt>
                <c:pt idx="1">
                  <c:v>10월</c:v>
                </c:pt>
              </c:strCache>
            </c:strRef>
          </c:cat>
          <c:val>
            <c:numRef>
              <c:f>'10월'!$K$102:$L$102</c:f>
              <c:numCache>
                <c:formatCode>_(* #,##0_);_(* \(#,##0\);_(* "-"_);_(@_)</c:formatCode>
                <c:ptCount val="2"/>
                <c:pt idx="0">
                  <c:v>119412763.9309002</c:v>
                </c:pt>
                <c:pt idx="1">
                  <c:v>22612227.638000019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BC-44FF-8AA3-07D6D5F7A5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735839"/>
        <c:axId val="612060239"/>
      </c:barChart>
      <c:lineChart>
        <c:grouping val="standard"/>
        <c:varyColors val="0"/>
        <c:ser>
          <c:idx val="1"/>
          <c:order val="1"/>
          <c:tx>
            <c:strRef>
              <c:f>'10월'!$J$103</c:f>
              <c:strCache>
                <c:ptCount val="1"/>
                <c:pt idx="0">
                  <c:v>CPC </c:v>
                </c:pt>
              </c:strCache>
            </c:strRef>
          </c:tx>
          <c:spPr>
            <a:ln w="28575" cap="rnd">
              <a:solidFill>
                <a:srgbClr val="997300"/>
              </a:solidFill>
              <a:round/>
            </a:ln>
            <a:effectLst/>
          </c:spPr>
          <c:marker>
            <c:symbol val="none"/>
          </c:marker>
          <c:cat>
            <c:strRef>
              <c:f>'10월'!$K$101:$L$101</c:f>
              <c:strCache>
                <c:ptCount val="2"/>
                <c:pt idx="0">
                  <c:v>9월</c:v>
                </c:pt>
                <c:pt idx="1">
                  <c:v>10월</c:v>
                </c:pt>
              </c:strCache>
            </c:strRef>
          </c:cat>
          <c:val>
            <c:numRef>
              <c:f>'10월'!$K$103:$L$103</c:f>
              <c:numCache>
                <c:formatCode>_(* #,##0_);_(* \(#,##0\);_(* "-"_);_(@_)</c:formatCode>
                <c:ptCount val="2"/>
                <c:pt idx="0">
                  <c:v>192.48449961136504</c:v>
                </c:pt>
                <c:pt idx="1">
                  <c:v>51.083416667231489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5BC-44FF-8AA3-07D6D5F7A5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9257407"/>
        <c:axId val="1465316063"/>
      </c:lineChart>
      <c:catAx>
        <c:axId val="47173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612060239"/>
        <c:crosses val="autoZero"/>
        <c:auto val="1"/>
        <c:lblAlgn val="ctr"/>
        <c:lblOffset val="100"/>
        <c:noMultiLvlLbl val="0"/>
      </c:catAx>
      <c:valAx>
        <c:axId val="612060239"/>
        <c:scaling>
          <c:orientation val="minMax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471735839"/>
        <c:crosses val="autoZero"/>
        <c:crossBetween val="between"/>
      </c:valAx>
      <c:valAx>
        <c:axId val="1465316063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829257407"/>
        <c:crosses val="max"/>
        <c:crossBetween val="between"/>
      </c:valAx>
      <c:catAx>
        <c:axId val="82925740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653160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'10월'!$J$117</c:f>
              <c:strCache>
                <c:ptCount val="1"/>
                <c:pt idx="0">
                  <c:v> 매출(GA)  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'10월'!$K$116:$L$116</c:f>
              <c:strCache>
                <c:ptCount val="2"/>
                <c:pt idx="0">
                  <c:v>9월</c:v>
                </c:pt>
                <c:pt idx="1">
                  <c:v>10월</c:v>
                </c:pt>
              </c:strCache>
            </c:strRef>
          </c:cat>
          <c:val>
            <c:numRef>
              <c:f>'10월'!$K$117:$L$117</c:f>
              <c:numCache>
                <c:formatCode>_(* #,##0_);_(* \(#,##0\);_(* "-"_);_(@_)</c:formatCode>
                <c:ptCount val="2"/>
                <c:pt idx="0">
                  <c:v>4276050</c:v>
                </c:pt>
                <c:pt idx="1">
                  <c:v>5996000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95-48AB-A941-4DE44D14E9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735839"/>
        <c:axId val="612060239"/>
      </c:barChart>
      <c:lineChart>
        <c:grouping val="standard"/>
        <c:varyColors val="0"/>
        <c:ser>
          <c:idx val="1"/>
          <c:order val="1"/>
          <c:tx>
            <c:strRef>
              <c:f>'10월'!$J$118</c:f>
              <c:strCache>
                <c:ptCount val="1"/>
                <c:pt idx="0">
                  <c:v>ROAS(GA) </c:v>
                </c:pt>
              </c:strCache>
            </c:strRef>
          </c:tx>
          <c:spPr>
            <a:ln w="28575" cap="rnd">
              <a:solidFill>
                <a:srgbClr val="997300"/>
              </a:solidFill>
              <a:round/>
            </a:ln>
            <a:effectLst/>
          </c:spPr>
          <c:marker>
            <c:symbol val="none"/>
          </c:marker>
          <c:cat>
            <c:strRef>
              <c:f>'10월'!$K$116:$L$116</c:f>
              <c:strCache>
                <c:ptCount val="2"/>
                <c:pt idx="0">
                  <c:v>9월</c:v>
                </c:pt>
                <c:pt idx="1">
                  <c:v>10월</c:v>
                </c:pt>
              </c:strCache>
            </c:strRef>
          </c:cat>
          <c:val>
            <c:numRef>
              <c:f>'10월'!$K$118:$L$118</c:f>
              <c:numCache>
                <c:formatCode>0%</c:formatCode>
                <c:ptCount val="2"/>
                <c:pt idx="0">
                  <c:v>3.5808986068477516E-2</c:v>
                </c:pt>
                <c:pt idx="1">
                  <c:v>0.26516626738374405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195-48AB-A941-4DE44D14E9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9257407"/>
        <c:axId val="1465316063"/>
      </c:lineChart>
      <c:catAx>
        <c:axId val="47173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612060239"/>
        <c:crosses val="autoZero"/>
        <c:auto val="1"/>
        <c:lblAlgn val="ctr"/>
        <c:lblOffset val="100"/>
        <c:noMultiLvlLbl val="0"/>
      </c:catAx>
      <c:valAx>
        <c:axId val="612060239"/>
        <c:scaling>
          <c:orientation val="minMax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471735839"/>
        <c:crosses val="autoZero"/>
        <c:crossBetween val="between"/>
      </c:valAx>
      <c:valAx>
        <c:axId val="1465316063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829257407"/>
        <c:crosses val="max"/>
        <c:crossBetween val="between"/>
      </c:valAx>
      <c:catAx>
        <c:axId val="82925740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653160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'10월'!$J$217</c:f>
              <c:strCache>
                <c:ptCount val="1"/>
                <c:pt idx="0">
                  <c:v> 광고비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'10월'!$K$216:$L$216</c:f>
              <c:strCache>
                <c:ptCount val="2"/>
                <c:pt idx="0">
                  <c:v>변경 전</c:v>
                </c:pt>
                <c:pt idx="1">
                  <c:v>변경 후</c:v>
                </c:pt>
              </c:strCache>
            </c:strRef>
          </c:cat>
          <c:val>
            <c:numRef>
              <c:f>'10월'!$K$217:$L$217</c:f>
              <c:numCache>
                <c:formatCode>_(* #,##0_);_(* \(#,##0\);_(* "-"_);_(@_)</c:formatCode>
                <c:ptCount val="2"/>
                <c:pt idx="0">
                  <c:v>158</c:v>
                </c:pt>
                <c:pt idx="1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FA-4D04-955A-8759F2371F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735839"/>
        <c:axId val="612060239"/>
      </c:barChart>
      <c:lineChart>
        <c:grouping val="standard"/>
        <c:varyColors val="0"/>
        <c:ser>
          <c:idx val="1"/>
          <c:order val="1"/>
          <c:tx>
            <c:strRef>
              <c:f>'10월'!$J$218</c:f>
              <c:strCache>
                <c:ptCount val="1"/>
                <c:pt idx="0">
                  <c:v>Click</c:v>
                </c:pt>
              </c:strCache>
            </c:strRef>
          </c:tx>
          <c:spPr>
            <a:ln w="28575" cap="rnd">
              <a:solidFill>
                <a:srgbClr val="997300"/>
              </a:solidFill>
              <a:round/>
            </a:ln>
            <a:effectLst/>
          </c:spPr>
          <c:marker>
            <c:symbol val="none"/>
          </c:marker>
          <c:cat>
            <c:strRef>
              <c:f>'10월'!$K$216:$L$216</c:f>
              <c:strCache>
                <c:ptCount val="2"/>
                <c:pt idx="0">
                  <c:v>변경 전</c:v>
                </c:pt>
                <c:pt idx="1">
                  <c:v>변경 후</c:v>
                </c:pt>
              </c:strCache>
            </c:strRef>
          </c:cat>
          <c:val>
            <c:numRef>
              <c:f>'10월'!$K$218:$L$218</c:f>
              <c:numCache>
                <c:formatCode>_(* #,##0_);_(* \(#,##0\);_(* "-"_);_(@_)</c:formatCode>
                <c:ptCount val="2"/>
                <c:pt idx="0">
                  <c:v>158</c:v>
                </c:pt>
                <c:pt idx="1">
                  <c:v>195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FA-4D04-955A-8759F2371F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9257407"/>
        <c:axId val="1465316063"/>
      </c:lineChart>
      <c:catAx>
        <c:axId val="47173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altLang="en-US"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612060239"/>
        <c:crosses val="autoZero"/>
        <c:auto val="1"/>
        <c:lblAlgn val="ctr"/>
        <c:lblOffset val="100"/>
        <c:noMultiLvlLbl val="0"/>
      </c:catAx>
      <c:valAx>
        <c:axId val="612060239"/>
        <c:scaling>
          <c:orientation val="minMax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altLang="en-US"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471735839"/>
        <c:crosses val="autoZero"/>
        <c:crossBetween val="between"/>
      </c:valAx>
      <c:valAx>
        <c:axId val="1465316063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altLang="en-US" sz="800" b="0" i="0" u="none" strike="noStrike" kern="1200" baseline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+mn-cs"/>
              </a:defRPr>
            </a:pPr>
            <a:endParaRPr lang="ko-KR"/>
          </a:p>
        </c:txPr>
        <c:crossAx val="829257407"/>
        <c:crosses val="max"/>
        <c:crossBetween val="between"/>
      </c:valAx>
      <c:catAx>
        <c:axId val="82925740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653160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ko-KR" altLang="en-US" sz="800" b="0" i="0" u="none" strike="noStrike" kern="1200" baseline="0">
              <a:solidFill>
                <a:schemeClr val="tx1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ko-KR" altLang="en-US" sz="800" b="0" i="0" u="none" strike="noStrike" kern="1200" baseline="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  <a:cs typeface="+mn-cs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3FE8C-A286-4A7E-BBFC-9F2902C616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D4C0A4-2E67-4AA7-92AC-30B60514D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321808-A9A2-44EB-A59C-C76201C70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B64D-CE9B-47FF-BFE8-AD97EF0853D4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1CDFC3-C739-4D91-9F0D-D4FC0A4FC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51A719-EA83-4EA5-BFC7-2CD3EEC00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4920-5F29-4DE1-8D89-FF48B375AF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2EA0EF7-85B4-455B-88CB-F428DB03B8D8}"/>
              </a:ext>
            </a:extLst>
          </p:cNvPr>
          <p:cNvSpPr/>
          <p:nvPr userDrawn="1"/>
        </p:nvSpPr>
        <p:spPr>
          <a:xfrm>
            <a:off x="123825" y="104775"/>
            <a:ext cx="11963400" cy="6677025"/>
          </a:xfrm>
          <a:prstGeom prst="round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03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6DDDE-DA11-4553-AD2A-E7AFE83A9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D53755-054D-496E-B88D-33B940EFF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BCC14-34C4-4A8C-AA1F-616DE4CF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B64D-CE9B-47FF-BFE8-AD97EF0853D4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953C7E-814A-4BF5-876A-0477CD9BC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731590-0AEF-4510-A649-A5CD2840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4920-5F29-4DE1-8D89-FF48B375A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57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A055995-1E4C-460F-85AF-7E22FDED85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CF09C8-EE53-4559-BE4A-A46D6936B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68A14E-DEA7-464B-B5DD-FB293049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B64D-CE9B-47FF-BFE8-AD97EF0853D4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099F7-043C-4B2F-B3CD-E95B2CDEF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F496A9-95EF-44A1-A40F-0F9079F97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4920-5F29-4DE1-8D89-FF48B375A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541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BC3EA12-DDCC-4668-840A-70A948C71860}"/>
              </a:ext>
            </a:extLst>
          </p:cNvPr>
          <p:cNvSpPr/>
          <p:nvPr userDrawn="1"/>
        </p:nvSpPr>
        <p:spPr>
          <a:xfrm flipH="1">
            <a:off x="-2" y="0"/>
            <a:ext cx="12192001" cy="6858000"/>
          </a:xfrm>
          <a:prstGeom prst="rect">
            <a:avLst/>
          </a:prstGeom>
          <a:pattFill prst="dot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B2B79A-0B5B-4024-9EEF-31F8B3CF7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A5FE1F-BBCA-4D0A-B858-75779BD1E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841E53-5596-4738-B7E6-4FEBB6C6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B64D-CE9B-47FF-BFE8-AD97EF0853D4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29C663-F579-4614-9E5D-D19D39357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4A3FFE-AF94-4219-93CD-F0AE44737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4920-5F29-4DE1-8D89-FF48B375AF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141C4B7-6B7B-4863-82BF-BA987D5B435C}"/>
              </a:ext>
            </a:extLst>
          </p:cNvPr>
          <p:cNvSpPr/>
          <p:nvPr userDrawn="1"/>
        </p:nvSpPr>
        <p:spPr>
          <a:xfrm>
            <a:off x="123825" y="104775"/>
            <a:ext cx="11963400" cy="667702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6665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53B10-289B-46A8-9B83-3B32D3369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149F86-B5B4-4AEB-BC66-6ADF6B5E0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C96041-7844-4388-B4D5-01B79E7A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B64D-CE9B-47FF-BFE8-AD97EF0853D4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80192B-86D8-4D6E-B33B-5A95543D5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DB65D9-7E3A-4377-8197-36D1F389E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4920-5F29-4DE1-8D89-FF48B375A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456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F5A89-889D-4C77-BB1F-BFAE933C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DBAAD5-A6C1-4EAA-A7E8-D323C6B07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D6177C-47B2-4F2E-AE19-285C115E0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4969D1-E8CB-4BF2-A03E-3D9A7FBB7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B64D-CE9B-47FF-BFE8-AD97EF0853D4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3B0EB7-6679-4CD1-8406-D25D1542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94CEE1-444B-48F4-B511-1E11FF51E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4920-5F29-4DE1-8D89-FF48B375A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02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75173-73E4-4D64-9FCB-527DA7CEC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E67C0C-EEF9-4372-A24C-1832C89A8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DA829D-E240-4B3D-9C0E-411FA98EC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17B447-4B22-43EB-9EE0-D92D77B2BC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C1D3DE-D0C8-4527-9D05-56570F221A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DFD751-06EF-4093-ACDD-65E984BA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B64D-CE9B-47FF-BFE8-AD97EF0853D4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A3A173-2ACC-4643-9BE3-00BF8B792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444DE0-DA68-4878-BC02-B30F22FA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4920-5F29-4DE1-8D89-FF48B375A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256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5867A-B625-4D52-86B3-1752E994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826E16-F23F-4D90-87AA-00BA097D5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B64D-CE9B-47FF-BFE8-AD97EF0853D4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FC7A53-C5A1-4A72-AF9E-562C2E21E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39949E-8959-4DEC-BC91-604EAFC1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4920-5F29-4DE1-8D89-FF48B375A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17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D188AA-AE0B-430A-AB40-E787ED937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B64D-CE9B-47FF-BFE8-AD97EF0853D4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9B246F-F5DD-48F0-9A5E-E0E39B846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996C4B-5DE0-4687-9137-E36ADF41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4920-5F29-4DE1-8D89-FF48B375AF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2FFDE6-453B-4D64-BAF7-A2B686D1D8AB}"/>
              </a:ext>
            </a:extLst>
          </p:cNvPr>
          <p:cNvSpPr/>
          <p:nvPr userDrawn="1"/>
        </p:nvSpPr>
        <p:spPr>
          <a:xfrm>
            <a:off x="0" y="1285875"/>
            <a:ext cx="12192000" cy="43053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424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48409-E717-4CA9-8A2E-216A19B5C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912B-88A1-4E08-AB5F-34B948A17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BDD36B-D1D6-4C67-821C-0AE967E9C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671E5D-B46C-4433-856F-FC1DB80DD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B64D-CE9B-47FF-BFE8-AD97EF0853D4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C478C2-55AF-4C10-9C69-0BBA1080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8907A5-0D25-4297-8597-EA4C56760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4920-5F29-4DE1-8D89-FF48B375A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724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FE697F-1FE4-46A5-BA6A-F14A819C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7B83B5-7FBB-4C82-AAD5-B738FE870D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DBCDF0-7968-409E-92DD-041A65C9B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F0173-2ACD-49EE-90E9-778018EAF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B64D-CE9B-47FF-BFE8-AD97EF0853D4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08FCB6-142B-4B8C-B814-BC9C24FA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18BFE9-3626-41F8-A309-C8450FEB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4920-5F29-4DE1-8D89-FF48B375A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864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5D685FA-B3A6-453A-B679-06B7B9CBF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22B38E-AB0F-452F-92FD-9C271AA54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BF9AE4-D324-431A-8FE2-B0E055DA2F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CB64D-CE9B-47FF-BFE8-AD97EF0853D4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4EC1B-9D09-4807-A3B4-3BE0712EB5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05DF1-97D0-4513-90F6-589E30A88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E4920-5F29-4DE1-8D89-FF48B375A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29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chart" Target="../charts/chart12.xml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chart" Target="../charts/chart13.xm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13" Type="http://schemas.openxmlformats.org/officeDocument/2006/relationships/image" Target="../media/image69.pn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12" Type="http://schemas.openxmlformats.org/officeDocument/2006/relationships/image" Target="../media/image68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11" Type="http://schemas.openxmlformats.org/officeDocument/2006/relationships/image" Target="../media/image67.jpeg"/><Relationship Id="rId5" Type="http://schemas.openxmlformats.org/officeDocument/2006/relationships/image" Target="../media/image61.jpeg"/><Relationship Id="rId10" Type="http://schemas.openxmlformats.org/officeDocument/2006/relationships/image" Target="../media/image66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Relationship Id="rId14" Type="http://schemas.openxmlformats.org/officeDocument/2006/relationships/image" Target="../media/image7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BF47AD-9C3E-4AA5-80C7-7EBBA716C7A9}"/>
              </a:ext>
            </a:extLst>
          </p:cNvPr>
          <p:cNvSpPr txBox="1"/>
          <p:nvPr/>
        </p:nvSpPr>
        <p:spPr>
          <a:xfrm>
            <a:off x="3958264" y="2324100"/>
            <a:ext cx="428675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파고다 인강</a:t>
            </a: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 </a:t>
            </a:r>
            <a:endParaRPr lang="en-US" altLang="ko-KR" sz="3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  <a:p>
            <a:pPr algn="ctr"/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2019-10. Monthly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C2499-F95E-4CDB-AFED-CD31EA806E11}"/>
              </a:ext>
            </a:extLst>
          </p:cNvPr>
          <p:cNvSpPr txBox="1"/>
          <p:nvPr/>
        </p:nvSpPr>
        <p:spPr>
          <a:xfrm>
            <a:off x="5730262" y="5572125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2019. 11. 05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5CCB8-37F1-4A19-ADAB-169A51039AF6}"/>
              </a:ext>
            </a:extLst>
          </p:cNvPr>
          <p:cNvSpPr txBox="1"/>
          <p:nvPr/>
        </p:nvSpPr>
        <p:spPr>
          <a:xfrm>
            <a:off x="5269494" y="6000750"/>
            <a:ext cx="1653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By 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더블트리인터랙티브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826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3F3127-B15D-418D-A586-BE2B707AEC65}"/>
              </a:ext>
            </a:extLst>
          </p:cNvPr>
          <p:cNvSpPr txBox="1"/>
          <p:nvPr/>
        </p:nvSpPr>
        <p:spPr>
          <a:xfrm>
            <a:off x="3348376" y="609774"/>
            <a:ext cx="5514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Part 2. 10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오픈 강의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및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11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Planning –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운영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C27F6E-2CF3-4973-974F-B10D7C342D65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1C9FEC-0DEA-4905-AD7D-B3C207C2F1E7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B8AD4F-7B21-4477-B11B-315917DFB6EE}"/>
              </a:ext>
            </a:extLst>
          </p:cNvPr>
          <p:cNvSpPr txBox="1"/>
          <p:nvPr/>
        </p:nvSpPr>
        <p:spPr>
          <a:xfrm>
            <a:off x="4944939" y="1170390"/>
            <a:ext cx="2302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10/4 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페이스북 비효율 소재 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OFF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1DA1E6-6461-4647-B014-3E5810C9B25A}"/>
              </a:ext>
            </a:extLst>
          </p:cNvPr>
          <p:cNvGrpSpPr/>
          <p:nvPr/>
        </p:nvGrpSpPr>
        <p:grpSpPr>
          <a:xfrm>
            <a:off x="2222581" y="5400945"/>
            <a:ext cx="7924917" cy="1052381"/>
            <a:chOff x="765166" y="3509366"/>
            <a:chExt cx="7924917" cy="88847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2BC2BF-0D80-4A74-B9D6-455E6B98A1B8}"/>
                </a:ext>
              </a:extLst>
            </p:cNvPr>
            <p:cNvSpPr txBox="1"/>
            <p:nvPr/>
          </p:nvSpPr>
          <p:spPr>
            <a:xfrm>
              <a:off x="765166" y="3570337"/>
              <a:ext cx="7924917" cy="229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endParaRPr lang="ko-KR" altLang="en-US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BAFDA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A4B53D5-B082-4A3A-B329-EB645D12E259}"/>
                </a:ext>
              </a:extLst>
            </p:cNvPr>
            <p:cNvCxnSpPr/>
            <p:nvPr/>
          </p:nvCxnSpPr>
          <p:spPr>
            <a:xfrm>
              <a:off x="765166" y="4397845"/>
              <a:ext cx="7708893" cy="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ysDot"/>
            </a:ln>
            <a:effectLst/>
          </p:spPr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C61E80B-99A0-4AF1-B5F7-0969B3AE6F85}"/>
                </a:ext>
              </a:extLst>
            </p:cNvPr>
            <p:cNvCxnSpPr/>
            <p:nvPr/>
          </p:nvCxnSpPr>
          <p:spPr>
            <a:xfrm>
              <a:off x="766642" y="3509366"/>
              <a:ext cx="7707417" cy="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ysDot"/>
            </a:ln>
            <a:effectLst/>
          </p:spPr>
        </p:cxnSp>
      </p:grpSp>
      <p:sp>
        <p:nvSpPr>
          <p:cNvPr id="17" name="모서리가 둥근 직사각형 56">
            <a:extLst>
              <a:ext uri="{FF2B5EF4-FFF2-40B4-BE49-F238E27FC236}">
                <a16:creationId xmlns:a16="http://schemas.microsoft.com/office/drawing/2014/main" id="{C98E6C94-919B-497C-9206-43298D055B8F}"/>
              </a:ext>
            </a:extLst>
          </p:cNvPr>
          <p:cNvSpPr/>
          <p:nvPr/>
        </p:nvSpPr>
        <p:spPr>
          <a:xfrm>
            <a:off x="2260526" y="5483081"/>
            <a:ext cx="7654999" cy="887707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페이스북 매체 성과 개선을 위해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강의별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 비효율 소재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OFF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완료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5CC3257-DCCA-4C13-BBF5-1D86304CB0E4}"/>
              </a:ext>
            </a:extLst>
          </p:cNvPr>
          <p:cNvGrpSpPr/>
          <p:nvPr/>
        </p:nvGrpSpPr>
        <p:grpSpPr>
          <a:xfrm>
            <a:off x="2260526" y="2083558"/>
            <a:ext cx="3587791" cy="1173051"/>
            <a:chOff x="2222581" y="1728370"/>
            <a:chExt cx="4817144" cy="157499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E8ACE3F-2A1F-42CE-9C14-A773641AA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2581" y="1728370"/>
              <a:ext cx="1574995" cy="157499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AC1583E-1B5A-4917-9080-DB68AB3A7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4730" y="1728371"/>
              <a:ext cx="1574995" cy="157499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C12A8BB-A243-4B51-A220-D5AE2832E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0796" y="1728371"/>
              <a:ext cx="1574995" cy="1574995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E7CA95-3EED-448E-9D0C-B8BD41BB151A}"/>
              </a:ext>
            </a:extLst>
          </p:cNvPr>
          <p:cNvGrpSpPr/>
          <p:nvPr/>
        </p:nvGrpSpPr>
        <p:grpSpPr>
          <a:xfrm>
            <a:off x="2298481" y="3796174"/>
            <a:ext cx="2392802" cy="1173050"/>
            <a:chOff x="7631616" y="2641502"/>
            <a:chExt cx="3212694" cy="157499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7134BF5-A87C-4A00-9752-74351378074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1616" y="2641502"/>
              <a:ext cx="1574995" cy="157499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D337A26-1A3D-431B-85A4-E693A2EDB5A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69315" y="2641502"/>
              <a:ext cx="1574995" cy="1574995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219113-2BE3-40DC-BDD2-26981E098D04}"/>
              </a:ext>
            </a:extLst>
          </p:cNvPr>
          <p:cNvGrpSpPr/>
          <p:nvPr/>
        </p:nvGrpSpPr>
        <p:grpSpPr>
          <a:xfrm>
            <a:off x="6400726" y="2104673"/>
            <a:ext cx="3587791" cy="1180888"/>
            <a:chOff x="2222582" y="3641073"/>
            <a:chExt cx="4817143" cy="1585518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A171048-3F67-4E6B-9CF7-689830D0F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78" r="478"/>
            <a:stretch/>
          </p:blipFill>
          <p:spPr>
            <a:xfrm>
              <a:off x="5464730" y="3651596"/>
              <a:ext cx="1574995" cy="157499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9148E8D-503D-48A6-B0FD-5F74EFE3914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40797" y="3641073"/>
              <a:ext cx="1574994" cy="1574994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9B30925-3E2C-4FA4-8691-DC0260DBC98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22582" y="3641073"/>
              <a:ext cx="1574994" cy="1574994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C880DB-9C07-4060-B18C-6598B8A87421}"/>
              </a:ext>
            </a:extLst>
          </p:cNvPr>
          <p:cNvSpPr/>
          <p:nvPr/>
        </p:nvSpPr>
        <p:spPr>
          <a:xfrm>
            <a:off x="4675267" y="2083558"/>
            <a:ext cx="1173050" cy="1173050"/>
          </a:xfrm>
          <a:prstGeom prst="rect">
            <a:avLst/>
          </a:prstGeom>
          <a:solidFill>
            <a:schemeClr val="tx1">
              <a:alpha val="62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199434-631C-45EF-9613-F2D68D8F0AC4}"/>
              </a:ext>
            </a:extLst>
          </p:cNvPr>
          <p:cNvSpPr/>
          <p:nvPr/>
        </p:nvSpPr>
        <p:spPr>
          <a:xfrm>
            <a:off x="7605967" y="2108418"/>
            <a:ext cx="1173050" cy="1173050"/>
          </a:xfrm>
          <a:prstGeom prst="rect">
            <a:avLst/>
          </a:prstGeom>
          <a:solidFill>
            <a:schemeClr val="tx1">
              <a:alpha val="62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07D78A-4F73-4ABB-8182-AEC779398236}"/>
              </a:ext>
            </a:extLst>
          </p:cNvPr>
          <p:cNvSpPr/>
          <p:nvPr/>
        </p:nvSpPr>
        <p:spPr>
          <a:xfrm>
            <a:off x="3502217" y="3796174"/>
            <a:ext cx="1173050" cy="1173050"/>
          </a:xfrm>
          <a:prstGeom prst="rect">
            <a:avLst/>
          </a:prstGeom>
          <a:solidFill>
            <a:schemeClr val="tx1">
              <a:alpha val="62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D8D81E-35A7-4F7B-B033-6F031E86EA79}"/>
              </a:ext>
            </a:extLst>
          </p:cNvPr>
          <p:cNvSpPr txBox="1"/>
          <p:nvPr/>
        </p:nvSpPr>
        <p:spPr>
          <a:xfrm>
            <a:off x="5031973" y="2411016"/>
            <a:ext cx="554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3200" dirty="0">
                <a:solidFill>
                  <a:srgbClr val="FF0000"/>
                </a:solidFill>
              </a:rPr>
              <a:t> 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632660-B52C-4C87-AB5C-6EA1C439A949}"/>
              </a:ext>
            </a:extLst>
          </p:cNvPr>
          <p:cNvSpPr txBox="1"/>
          <p:nvPr/>
        </p:nvSpPr>
        <p:spPr>
          <a:xfrm>
            <a:off x="7921133" y="2392864"/>
            <a:ext cx="554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3200" dirty="0">
                <a:solidFill>
                  <a:srgbClr val="FF0000"/>
                </a:solidFill>
              </a:rPr>
              <a:t> 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CD5366-EC47-4F75-ADE1-2B9A59F10255}"/>
              </a:ext>
            </a:extLst>
          </p:cNvPr>
          <p:cNvSpPr txBox="1"/>
          <p:nvPr/>
        </p:nvSpPr>
        <p:spPr>
          <a:xfrm>
            <a:off x="3811262" y="4086975"/>
            <a:ext cx="554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3200" dirty="0">
                <a:solidFill>
                  <a:srgbClr val="FF0000"/>
                </a:solidFill>
              </a:rPr>
              <a:t> 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241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3F3127-B15D-418D-A586-BE2B707AEC65}"/>
              </a:ext>
            </a:extLst>
          </p:cNvPr>
          <p:cNvSpPr txBox="1"/>
          <p:nvPr/>
        </p:nvSpPr>
        <p:spPr>
          <a:xfrm>
            <a:off x="3348376" y="609774"/>
            <a:ext cx="5514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Part 2. 10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오픈 강의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및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11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Planning –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운영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C27F6E-2CF3-4973-974F-B10D7C342D65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1C9FEC-0DEA-4905-AD7D-B3C207C2F1E7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B8AD4F-7B21-4477-B11B-315917DFB6EE}"/>
              </a:ext>
            </a:extLst>
          </p:cNvPr>
          <p:cNvSpPr txBox="1"/>
          <p:nvPr/>
        </p:nvSpPr>
        <p:spPr>
          <a:xfrm>
            <a:off x="4364645" y="1170390"/>
            <a:ext cx="3462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10/4 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페이스북 비효율 소재 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OFF – 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기존 운영성과</a:t>
            </a:r>
            <a:endParaRPr lang="en-US" altLang="ko-KR" sz="1600" b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C00000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3204F-B1C8-4C5D-9649-F9B9E8C41C92}"/>
              </a:ext>
            </a:extLst>
          </p:cNvPr>
          <p:cNvSpPr txBox="1"/>
          <p:nvPr/>
        </p:nvSpPr>
        <p:spPr>
          <a:xfrm>
            <a:off x="4227471" y="1557983"/>
            <a:ext cx="3756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[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취파답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토익 정주행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– 8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텔라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- 9/16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오픈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/ SNS (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페이스북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)]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E079658-0CB0-46E3-9679-48F687856C21}"/>
              </a:ext>
            </a:extLst>
          </p:cNvPr>
          <p:cNvGrpSpPr/>
          <p:nvPr/>
        </p:nvGrpSpPr>
        <p:grpSpPr>
          <a:xfrm>
            <a:off x="2222581" y="5400945"/>
            <a:ext cx="7924917" cy="1052381"/>
            <a:chOff x="765166" y="3509366"/>
            <a:chExt cx="7924917" cy="88847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943E18-2FF8-4BC9-B544-4F2E9F8BC1D8}"/>
                </a:ext>
              </a:extLst>
            </p:cNvPr>
            <p:cNvSpPr txBox="1"/>
            <p:nvPr/>
          </p:nvSpPr>
          <p:spPr>
            <a:xfrm>
              <a:off x="765166" y="3570337"/>
              <a:ext cx="7924917" cy="229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endParaRPr lang="ko-KR" altLang="en-US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BAFDA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CACE629-5A35-4CE4-9312-254D9F9C0242}"/>
                </a:ext>
              </a:extLst>
            </p:cNvPr>
            <p:cNvCxnSpPr/>
            <p:nvPr/>
          </p:nvCxnSpPr>
          <p:spPr>
            <a:xfrm>
              <a:off x="765166" y="4397845"/>
              <a:ext cx="7708893" cy="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ysDot"/>
            </a:ln>
            <a:effectLst/>
          </p:spPr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0737B6-1CCA-446F-8829-2D0A4EC2DF49}"/>
                </a:ext>
              </a:extLst>
            </p:cNvPr>
            <p:cNvCxnSpPr/>
            <p:nvPr/>
          </p:nvCxnSpPr>
          <p:spPr>
            <a:xfrm>
              <a:off x="766642" y="3509366"/>
              <a:ext cx="7707417" cy="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ysDot"/>
            </a:ln>
            <a:effectLst/>
          </p:spPr>
        </p:cxnSp>
      </p:grpSp>
      <p:sp>
        <p:nvSpPr>
          <p:cNvPr id="22" name="모서리가 둥근 직사각형 56">
            <a:extLst>
              <a:ext uri="{FF2B5EF4-FFF2-40B4-BE49-F238E27FC236}">
                <a16:creationId xmlns:a16="http://schemas.microsoft.com/office/drawing/2014/main" id="{F1813FBE-956A-48CE-9019-91753FAA20F6}"/>
              </a:ext>
            </a:extLst>
          </p:cNvPr>
          <p:cNvSpPr/>
          <p:nvPr/>
        </p:nvSpPr>
        <p:spPr>
          <a:xfrm>
            <a:off x="2260526" y="5483081"/>
            <a:ext cx="7654999" cy="887707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과목별 각 소재의 성과 확인하여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타 소재 대비 매출 및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ROAS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가 저조한 소재 선별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비효율 소재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OFF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후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신규 소재 운영 중이나 현재까지 트래픽 저조한 상황으로 추가 모니터링 후 </a:t>
            </a:r>
            <a:r>
              <a:rPr lang="ko-KR" altLang="en-US" sz="1400" kern="0" spc="-1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소재별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 성과 확인 가능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4BB2BDB1-7AF5-4F1A-985F-1CDD96B00E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2800017"/>
              </p:ext>
            </p:extLst>
          </p:nvPr>
        </p:nvGraphicFramePr>
        <p:xfrm>
          <a:off x="791912" y="2012810"/>
          <a:ext cx="3334285" cy="2816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ACBAE7F3-8F00-4D0F-9A0F-819F05B620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0806732"/>
              </p:ext>
            </p:extLst>
          </p:nvPr>
        </p:nvGraphicFramePr>
        <p:xfrm>
          <a:off x="4434544" y="2011834"/>
          <a:ext cx="3334272" cy="28163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BE80687D-DD16-49CC-9402-A6E365BB56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3716124"/>
              </p:ext>
            </p:extLst>
          </p:nvPr>
        </p:nvGraphicFramePr>
        <p:xfrm>
          <a:off x="8065699" y="2017089"/>
          <a:ext cx="3325653" cy="2811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E2F911E1-9445-4DC5-8496-79F981A29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412" y="3975075"/>
            <a:ext cx="510172" cy="51017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162BEC1-7B3D-4D22-9CCD-C968187A1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1552" y="3975075"/>
            <a:ext cx="510172" cy="51017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D1BD1F9-706D-4E30-A936-5C73E82F1E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416" y="3975075"/>
            <a:ext cx="510172" cy="51017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F4A3645-F862-4B50-81C7-6F06C453BA26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434062" y="3973206"/>
            <a:ext cx="510168" cy="51016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1078341-7229-441C-80F4-F7C2FAC81126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542411" y="3976043"/>
            <a:ext cx="510168" cy="51016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3CE901F-3DEA-4F58-8519-CE02FCF4EFD8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9592678" y="3983668"/>
            <a:ext cx="520636" cy="52063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6841198-B60E-4132-8409-4888DE3A5804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842540" y="3973206"/>
            <a:ext cx="520636" cy="52063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39F8D93-A75A-4D5B-9F50-2E306D385AA1}"/>
              </a:ext>
            </a:extLst>
          </p:cNvPr>
          <p:cNvSpPr txBox="1"/>
          <p:nvPr/>
        </p:nvSpPr>
        <p:spPr>
          <a:xfrm>
            <a:off x="2260526" y="5070594"/>
            <a:ext cx="7986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* 9/1~ 9/30 </a:t>
            </a:r>
            <a:r>
              <a:rPr lang="ko-KR" altLang="en-US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기준</a:t>
            </a: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,</a:t>
            </a:r>
            <a:endParaRPr kumimoji="0" lang="ko-KR" altLang="en-US" sz="1000" b="0" i="0" u="none" strike="noStrike" kern="1200" cap="none" spc="-150" normalizeH="0" baseline="0" noProof="0" dirty="0">
              <a:ln>
                <a:solidFill>
                  <a:prstClr val="black">
                    <a:alpha val="200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E4E77FD-AC86-4FC5-948A-CDE4BDEB67E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78" r="478"/>
          <a:stretch/>
        </p:blipFill>
        <p:spPr>
          <a:xfrm>
            <a:off x="10342816" y="3973206"/>
            <a:ext cx="522000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0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3F3127-B15D-418D-A586-BE2B707AEC65}"/>
              </a:ext>
            </a:extLst>
          </p:cNvPr>
          <p:cNvSpPr txBox="1"/>
          <p:nvPr/>
        </p:nvSpPr>
        <p:spPr>
          <a:xfrm>
            <a:off x="3348376" y="609774"/>
            <a:ext cx="5514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Part 2. 10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오픈 강의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및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11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Planning –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운영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C27F6E-2CF3-4973-974F-B10D7C342D65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1C9FEC-0DEA-4905-AD7D-B3C207C2F1E7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B8AD4F-7B21-4477-B11B-315917DFB6EE}"/>
              </a:ext>
            </a:extLst>
          </p:cNvPr>
          <p:cNvSpPr txBox="1"/>
          <p:nvPr/>
        </p:nvSpPr>
        <p:spPr>
          <a:xfrm>
            <a:off x="4706085" y="1170390"/>
            <a:ext cx="2779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10/4 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페이스북 비효율 소재 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OFF - 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성과</a:t>
            </a:r>
            <a:endParaRPr lang="en-US" altLang="ko-KR" sz="1600" b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C00000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3204F-B1C8-4C5D-9649-F9B9E8C41C92}"/>
              </a:ext>
            </a:extLst>
          </p:cNvPr>
          <p:cNvSpPr txBox="1"/>
          <p:nvPr/>
        </p:nvSpPr>
        <p:spPr>
          <a:xfrm>
            <a:off x="4227471" y="1557983"/>
            <a:ext cx="3756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[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취파답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토익 정주행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– 8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텔라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- 9/16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오픈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/ SNS (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페이스북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)]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E079658-0CB0-46E3-9679-48F687856C21}"/>
              </a:ext>
            </a:extLst>
          </p:cNvPr>
          <p:cNvGrpSpPr/>
          <p:nvPr/>
        </p:nvGrpSpPr>
        <p:grpSpPr>
          <a:xfrm>
            <a:off x="2222581" y="5400945"/>
            <a:ext cx="7924917" cy="1052381"/>
            <a:chOff x="765166" y="3509366"/>
            <a:chExt cx="7924917" cy="88847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943E18-2FF8-4BC9-B544-4F2E9F8BC1D8}"/>
                </a:ext>
              </a:extLst>
            </p:cNvPr>
            <p:cNvSpPr txBox="1"/>
            <p:nvPr/>
          </p:nvSpPr>
          <p:spPr>
            <a:xfrm>
              <a:off x="765166" y="3570337"/>
              <a:ext cx="7924917" cy="229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endParaRPr lang="ko-KR" altLang="en-US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BAFDA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CACE629-5A35-4CE4-9312-254D9F9C0242}"/>
                </a:ext>
              </a:extLst>
            </p:cNvPr>
            <p:cNvCxnSpPr/>
            <p:nvPr/>
          </p:nvCxnSpPr>
          <p:spPr>
            <a:xfrm>
              <a:off x="765166" y="4397845"/>
              <a:ext cx="7708893" cy="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ysDot"/>
            </a:ln>
            <a:effectLst/>
          </p:spPr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0737B6-1CCA-446F-8829-2D0A4EC2DF49}"/>
                </a:ext>
              </a:extLst>
            </p:cNvPr>
            <p:cNvCxnSpPr/>
            <p:nvPr/>
          </p:nvCxnSpPr>
          <p:spPr>
            <a:xfrm>
              <a:off x="766642" y="3509366"/>
              <a:ext cx="7707417" cy="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ysDot"/>
            </a:ln>
            <a:effectLst/>
          </p:spPr>
        </p:cxnSp>
      </p:grpSp>
      <p:sp>
        <p:nvSpPr>
          <p:cNvPr id="22" name="모서리가 둥근 직사각형 56">
            <a:extLst>
              <a:ext uri="{FF2B5EF4-FFF2-40B4-BE49-F238E27FC236}">
                <a16:creationId xmlns:a16="http://schemas.microsoft.com/office/drawing/2014/main" id="{F1813FBE-956A-48CE-9019-91753FAA20F6}"/>
              </a:ext>
            </a:extLst>
          </p:cNvPr>
          <p:cNvSpPr/>
          <p:nvPr/>
        </p:nvSpPr>
        <p:spPr>
          <a:xfrm>
            <a:off x="2260526" y="5483081"/>
            <a:ext cx="7654999" cy="887707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비효율 소재가 광고비 비중 대비 매출이 적은 소재로 해당 소재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OFF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하면서 광고비 대폭 감소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광고비 감소로 매출도 감소했으나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CTR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및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ROAS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개선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Wingdings" panose="05000000000000000000" pitchFamily="2" charset="2"/>
              <a:buChar char="ü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매월 정기적으로 비효율 소재 및 타겟팅 필터링 진행으로 성과 개선 예정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39F8D93-A75A-4D5B-9F50-2E306D385AA1}"/>
              </a:ext>
            </a:extLst>
          </p:cNvPr>
          <p:cNvSpPr txBox="1"/>
          <p:nvPr/>
        </p:nvSpPr>
        <p:spPr>
          <a:xfrm>
            <a:off x="2260526" y="5070594"/>
            <a:ext cx="15552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* GA </a:t>
            </a:r>
            <a:r>
              <a:rPr lang="ko-KR" altLang="en-US" sz="1000" b="0" dirty="0" err="1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트래킹</a:t>
            </a:r>
            <a:r>
              <a:rPr lang="ko-KR" altLang="en-US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이슈로 매체 전환 기준</a:t>
            </a:r>
            <a:endParaRPr kumimoji="0" lang="ko-KR" altLang="en-US" sz="1000" b="0" i="0" u="none" strike="noStrike" kern="1200" cap="none" spc="-150" normalizeH="0" baseline="0" noProof="0" dirty="0">
              <a:ln>
                <a:solidFill>
                  <a:prstClr val="black">
                    <a:alpha val="200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ACB4243D-9323-4093-AD94-D87897FBBC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4768143"/>
              </p:ext>
            </p:extLst>
          </p:nvPr>
        </p:nvGraphicFramePr>
        <p:xfrm>
          <a:off x="2030289" y="2234180"/>
          <a:ext cx="3984617" cy="21699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8" name="차트 37">
            <a:extLst>
              <a:ext uri="{FF2B5EF4-FFF2-40B4-BE49-F238E27FC236}">
                <a16:creationId xmlns:a16="http://schemas.microsoft.com/office/drawing/2014/main" id="{AF12600E-1A06-4DA5-A0E1-C7026C7031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3185667"/>
              </p:ext>
            </p:extLst>
          </p:nvPr>
        </p:nvGraphicFramePr>
        <p:xfrm>
          <a:off x="6272971" y="2249041"/>
          <a:ext cx="3874527" cy="2155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EE3BD9D-931D-438D-9BC9-3E344E0F6662}"/>
              </a:ext>
            </a:extLst>
          </p:cNvPr>
          <p:cNvSpPr txBox="1"/>
          <p:nvPr/>
        </p:nvSpPr>
        <p:spPr>
          <a:xfrm>
            <a:off x="2135188" y="4385367"/>
            <a:ext cx="955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* </a:t>
            </a:r>
            <a:r>
              <a:rPr lang="ko-KR" altLang="en-US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변경 전</a:t>
            </a: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: 9/26~10/2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* </a:t>
            </a:r>
            <a:r>
              <a:rPr lang="ko-KR" altLang="en-US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변경 후</a:t>
            </a: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: 10/10~10/16</a:t>
            </a:r>
            <a:endParaRPr kumimoji="0" lang="ko-KR" altLang="en-US" sz="1000" b="0" i="0" u="none" strike="noStrike" kern="1200" cap="none" spc="-150" normalizeH="0" baseline="0" noProof="0" dirty="0">
              <a:ln>
                <a:solidFill>
                  <a:prstClr val="black">
                    <a:alpha val="200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811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3F3127-B15D-418D-A586-BE2B707AEC65}"/>
              </a:ext>
            </a:extLst>
          </p:cNvPr>
          <p:cNvSpPr txBox="1"/>
          <p:nvPr/>
        </p:nvSpPr>
        <p:spPr>
          <a:xfrm>
            <a:off x="3348376" y="609774"/>
            <a:ext cx="5514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Part 2. 10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오픈 강의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및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11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Planning –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운영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C27F6E-2CF3-4973-974F-B10D7C342D65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1C9FEC-0DEA-4905-AD7D-B3C207C2F1E7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B8AD4F-7B21-4477-B11B-315917DFB6EE}"/>
              </a:ext>
            </a:extLst>
          </p:cNvPr>
          <p:cNvSpPr txBox="1"/>
          <p:nvPr/>
        </p:nvSpPr>
        <p:spPr>
          <a:xfrm>
            <a:off x="3795579" y="1170390"/>
            <a:ext cx="4600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600" b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오픽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/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토스 </a:t>
            </a:r>
            <a:r>
              <a:rPr lang="ko-KR" altLang="en-US" sz="1600" b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환급반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친구추천 이벤트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, JLPT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명예의 전당 운영 소재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EEF823-D6AF-4D56-867D-EB473F3E7005}"/>
              </a:ext>
            </a:extLst>
          </p:cNvPr>
          <p:cNvSpPr txBox="1"/>
          <p:nvPr/>
        </p:nvSpPr>
        <p:spPr>
          <a:xfrm>
            <a:off x="4073586" y="1557983"/>
            <a:ext cx="4063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[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친구추천 이벤트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– 10/7, JLPT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명예의 전당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10/21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오픈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/ SA (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전 매체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)]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AA61C05-590B-4480-B094-583173E52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67" y="2167400"/>
            <a:ext cx="3883432" cy="56336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8FDE9A7-FBF5-4A34-B4F9-0D103B0C1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467" y="2789827"/>
            <a:ext cx="3883432" cy="6573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7178027-C4D0-414F-A152-B197123EF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468" y="3516360"/>
            <a:ext cx="3883429" cy="7029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4B93CD7-CE67-4D11-824A-723E79893F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176" b="47175"/>
          <a:stretch/>
        </p:blipFill>
        <p:spPr>
          <a:xfrm>
            <a:off x="7413816" y="2789827"/>
            <a:ext cx="1811766" cy="6573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24BFBAF-E2C3-4959-A643-9D07EB6CAF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691" b="37615"/>
          <a:stretch/>
        </p:blipFill>
        <p:spPr>
          <a:xfrm>
            <a:off x="7413816" y="2171211"/>
            <a:ext cx="1265890" cy="5645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4871E35-5F08-4B3C-B4F5-241DC22146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8802" b="50852"/>
          <a:stretch/>
        </p:blipFill>
        <p:spPr>
          <a:xfrm>
            <a:off x="7413817" y="3516360"/>
            <a:ext cx="1680646" cy="7029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6C43009-5400-4310-9170-2A122D7919C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0151" b="49381"/>
          <a:stretch/>
        </p:blipFill>
        <p:spPr>
          <a:xfrm>
            <a:off x="7413816" y="5632001"/>
            <a:ext cx="1564807" cy="6584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4B6F544-2BEA-4A39-8836-78EE9CB7810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5615" b="68942"/>
          <a:stretch/>
        </p:blipFill>
        <p:spPr>
          <a:xfrm>
            <a:off x="7413817" y="5067686"/>
            <a:ext cx="1564806" cy="4967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BF636BA-A776-49B2-97FC-24CE4523F02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3460" b="46930"/>
          <a:stretch/>
        </p:blipFill>
        <p:spPr>
          <a:xfrm>
            <a:off x="7413816" y="4468759"/>
            <a:ext cx="1307375" cy="52703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4E5FA5B-0CCE-403C-9595-A7F39D7ADA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78467" y="5637592"/>
            <a:ext cx="3090982" cy="48926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DBEF4A5-38AD-4576-99B6-F0239D25A6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78467" y="5067685"/>
            <a:ext cx="3090982" cy="4967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B86E0D0-A6A9-4158-B343-57ABFEEA5A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78467" y="4468759"/>
            <a:ext cx="3090982" cy="52703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0AF9A1C-D0F6-4A82-971C-FC28E6861DE7}"/>
              </a:ext>
            </a:extLst>
          </p:cNvPr>
          <p:cNvSpPr txBox="1"/>
          <p:nvPr/>
        </p:nvSpPr>
        <p:spPr>
          <a:xfrm>
            <a:off x="3045653" y="1914799"/>
            <a:ext cx="1353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[</a:t>
            </a:r>
            <a:r>
              <a:rPr lang="ko-KR" altLang="en-US" sz="10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오픽</a:t>
            </a:r>
            <a:r>
              <a:rPr lang="en-US" altLang="ko-KR" sz="1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&amp;</a:t>
            </a:r>
            <a:r>
              <a:rPr lang="ko-KR" altLang="en-US" sz="1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토스 친구추천 이벤트</a:t>
            </a:r>
            <a:r>
              <a:rPr lang="en-US" altLang="ko-KR" sz="1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809AF7-9479-4EB0-8E98-31577AA5DF4E}"/>
              </a:ext>
            </a:extLst>
          </p:cNvPr>
          <p:cNvSpPr txBox="1"/>
          <p:nvPr/>
        </p:nvSpPr>
        <p:spPr>
          <a:xfrm>
            <a:off x="3039081" y="4222538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[JLPT</a:t>
            </a:r>
            <a:r>
              <a:rPr lang="ko-KR" altLang="en-US" sz="1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명예의 전당</a:t>
            </a:r>
            <a:r>
              <a:rPr lang="en-US" altLang="ko-KR" sz="1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75880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3F3127-B15D-418D-A586-BE2B707AEC65}"/>
              </a:ext>
            </a:extLst>
          </p:cNvPr>
          <p:cNvSpPr txBox="1"/>
          <p:nvPr/>
        </p:nvSpPr>
        <p:spPr>
          <a:xfrm>
            <a:off x="3348376" y="609774"/>
            <a:ext cx="5514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Part 2. 10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오픈 강의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및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11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Planning –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운영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C27F6E-2CF3-4973-974F-B10D7C342D65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1C9FEC-0DEA-4905-AD7D-B3C207C2F1E7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B8AD4F-7B21-4477-B11B-315917DFB6EE}"/>
              </a:ext>
            </a:extLst>
          </p:cNvPr>
          <p:cNvSpPr txBox="1"/>
          <p:nvPr/>
        </p:nvSpPr>
        <p:spPr>
          <a:xfrm>
            <a:off x="4978594" y="1170390"/>
            <a:ext cx="2234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GDN 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이미지형 광고 운영 소재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EEF823-D6AF-4D56-867D-EB473F3E7005}"/>
              </a:ext>
            </a:extLst>
          </p:cNvPr>
          <p:cNvSpPr txBox="1"/>
          <p:nvPr/>
        </p:nvSpPr>
        <p:spPr>
          <a:xfrm>
            <a:off x="5049813" y="1557983"/>
            <a:ext cx="2111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[10/10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라이브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/ 10/10~31 / DA (GDN)]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5ECA0DB-6EB3-4D68-ABD0-7643D060F673}"/>
              </a:ext>
            </a:extLst>
          </p:cNvPr>
          <p:cNvGrpSpPr/>
          <p:nvPr/>
        </p:nvGrpSpPr>
        <p:grpSpPr>
          <a:xfrm>
            <a:off x="2222581" y="5400945"/>
            <a:ext cx="7924917" cy="1052381"/>
            <a:chOff x="765166" y="3509366"/>
            <a:chExt cx="7924917" cy="8884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3B2D9B-1D9C-4A52-82FA-793829A5D578}"/>
                </a:ext>
              </a:extLst>
            </p:cNvPr>
            <p:cNvSpPr txBox="1"/>
            <p:nvPr/>
          </p:nvSpPr>
          <p:spPr>
            <a:xfrm>
              <a:off x="765166" y="3570337"/>
              <a:ext cx="7924917" cy="229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endParaRPr lang="ko-KR" altLang="en-US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BAFDA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CD117BC-2B3C-44DA-8209-848BB38E314D}"/>
                </a:ext>
              </a:extLst>
            </p:cNvPr>
            <p:cNvCxnSpPr/>
            <p:nvPr/>
          </p:nvCxnSpPr>
          <p:spPr>
            <a:xfrm>
              <a:off x="765166" y="4397845"/>
              <a:ext cx="7708893" cy="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ysDot"/>
            </a:ln>
            <a:effectLst/>
          </p:spPr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7A868C8-3F43-46B6-A507-D21B0617648C}"/>
                </a:ext>
              </a:extLst>
            </p:cNvPr>
            <p:cNvCxnSpPr/>
            <p:nvPr/>
          </p:nvCxnSpPr>
          <p:spPr>
            <a:xfrm>
              <a:off x="766642" y="3509366"/>
              <a:ext cx="7707417" cy="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ysDot"/>
            </a:ln>
            <a:effectLst/>
          </p:spPr>
        </p:cxnSp>
      </p:grpSp>
      <p:sp>
        <p:nvSpPr>
          <p:cNvPr id="19" name="모서리가 둥근 직사각형 56">
            <a:extLst>
              <a:ext uri="{FF2B5EF4-FFF2-40B4-BE49-F238E27FC236}">
                <a16:creationId xmlns:a16="http://schemas.microsoft.com/office/drawing/2014/main" id="{F4A8889D-2371-40BA-88D5-A46FC645EB3D}"/>
              </a:ext>
            </a:extLst>
          </p:cNvPr>
          <p:cNvSpPr/>
          <p:nvPr/>
        </p:nvSpPr>
        <p:spPr>
          <a:xfrm>
            <a:off x="2260526" y="5483081"/>
            <a:ext cx="7654999" cy="887707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기존에 반응형 소재로만 운영 했으나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성과가 저조하여 성과 개선 위해 이미지형 광고 소재 추가 운영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latinLnBrk="0">
              <a:defRPr/>
            </a:pP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Wingdings" panose="05000000000000000000" pitchFamily="2" charset="2"/>
              <a:buChar char="ü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과목당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3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개의 소재를 운영하고 있으며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과목당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3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개 소재 중 효율 소재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1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개씩 선별하여  운영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018022C-DEE4-4621-848B-9A1B058F3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346" y="2180394"/>
            <a:ext cx="1942958" cy="19429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E5A4F8-27B3-419D-BE0B-A41144682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667" y="2180394"/>
            <a:ext cx="3593069" cy="11228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3FA007E-91B6-4783-A3DD-6E04D3C60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346" y="4205890"/>
            <a:ext cx="5678404" cy="702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EF38CC-0246-4EA1-9F02-86131E416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666" y="3473851"/>
            <a:ext cx="3593069" cy="5614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C08D76-59EC-4009-8348-459DDE84D3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099" y="2185367"/>
            <a:ext cx="726006" cy="272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42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3F3127-B15D-418D-A586-BE2B707AEC65}"/>
              </a:ext>
            </a:extLst>
          </p:cNvPr>
          <p:cNvSpPr txBox="1"/>
          <p:nvPr/>
        </p:nvSpPr>
        <p:spPr>
          <a:xfrm>
            <a:off x="3348376" y="609774"/>
            <a:ext cx="5514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Part 2. 10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오픈 강의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및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11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Planning –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운영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C27F6E-2CF3-4973-974F-B10D7C342D65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1C9FEC-0DEA-4905-AD7D-B3C207C2F1E7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B8AD4F-7B21-4477-B11B-315917DFB6EE}"/>
              </a:ext>
            </a:extLst>
          </p:cNvPr>
          <p:cNvSpPr txBox="1"/>
          <p:nvPr/>
        </p:nvSpPr>
        <p:spPr>
          <a:xfrm>
            <a:off x="4919282" y="1170390"/>
            <a:ext cx="2353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GDN 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이미지형 광고 운영 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-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성과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3204F-B1C8-4C5D-9649-F9B9E8C41C92}"/>
              </a:ext>
            </a:extLst>
          </p:cNvPr>
          <p:cNvSpPr txBox="1"/>
          <p:nvPr/>
        </p:nvSpPr>
        <p:spPr>
          <a:xfrm>
            <a:off x="5031376" y="1557983"/>
            <a:ext cx="2148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[10/10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라이브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/ 10/10~31 / DA (GDN)]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E079658-0CB0-46E3-9679-48F687856C21}"/>
              </a:ext>
            </a:extLst>
          </p:cNvPr>
          <p:cNvGrpSpPr/>
          <p:nvPr/>
        </p:nvGrpSpPr>
        <p:grpSpPr>
          <a:xfrm>
            <a:off x="2222581" y="5010150"/>
            <a:ext cx="7924917" cy="1430519"/>
            <a:chOff x="765166" y="3509366"/>
            <a:chExt cx="7924917" cy="88847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943E18-2FF8-4BC9-B544-4F2E9F8BC1D8}"/>
                </a:ext>
              </a:extLst>
            </p:cNvPr>
            <p:cNvSpPr txBox="1"/>
            <p:nvPr/>
          </p:nvSpPr>
          <p:spPr>
            <a:xfrm>
              <a:off x="765166" y="3570337"/>
              <a:ext cx="7924917" cy="229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endParaRPr lang="ko-KR" altLang="en-US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BAFDA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CACE629-5A35-4CE4-9312-254D9F9C0242}"/>
                </a:ext>
              </a:extLst>
            </p:cNvPr>
            <p:cNvCxnSpPr/>
            <p:nvPr/>
          </p:nvCxnSpPr>
          <p:spPr>
            <a:xfrm>
              <a:off x="765166" y="4397845"/>
              <a:ext cx="7708893" cy="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ysDot"/>
            </a:ln>
            <a:effectLst/>
          </p:spPr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0737B6-1CCA-446F-8829-2D0A4EC2DF49}"/>
                </a:ext>
              </a:extLst>
            </p:cNvPr>
            <p:cNvCxnSpPr/>
            <p:nvPr/>
          </p:nvCxnSpPr>
          <p:spPr>
            <a:xfrm>
              <a:off x="766642" y="3509366"/>
              <a:ext cx="7707417" cy="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ysDot"/>
            </a:ln>
            <a:effectLst/>
          </p:spPr>
        </p:cxnSp>
      </p:grpSp>
      <p:sp>
        <p:nvSpPr>
          <p:cNvPr id="22" name="모서리가 둥근 직사각형 56">
            <a:extLst>
              <a:ext uri="{FF2B5EF4-FFF2-40B4-BE49-F238E27FC236}">
                <a16:creationId xmlns:a16="http://schemas.microsoft.com/office/drawing/2014/main" id="{F1813FBE-956A-48CE-9019-91753FAA20F6}"/>
              </a:ext>
            </a:extLst>
          </p:cNvPr>
          <p:cNvSpPr/>
          <p:nvPr/>
        </p:nvSpPr>
        <p:spPr>
          <a:xfrm>
            <a:off x="2260526" y="5371987"/>
            <a:ext cx="7654999" cy="887707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GDN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성과 개선을 위해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과목당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1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개의 효율 소재를 이미지형 광고로 </a:t>
            </a:r>
            <a:r>
              <a:rPr lang="ko-KR" altLang="en-US" sz="1400" kern="0" spc="-1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리사이즈하여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 신규 운영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GDN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의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GA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전환 </a:t>
            </a:r>
            <a:r>
              <a:rPr lang="ko-KR" altLang="en-US" sz="1400" kern="0" spc="-1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미집계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 상황이 지속되어 매체 데이터 기준으로 성과 판단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반응형 대비 이미지형의 노출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클릭이 적으며 매출 또한 저조하나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ROAS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는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58%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높은 상황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반응형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: 26%,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이미지형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: 42%)</a:t>
            </a:r>
          </a:p>
          <a:p>
            <a:pPr marL="285750" indent="-285750" latinLnBrk="0">
              <a:buFont typeface="Wingdings" panose="05000000000000000000" pitchFamily="2" charset="2"/>
              <a:buChar char="ü"/>
              <a:defRPr/>
            </a:pP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Wingdings" panose="05000000000000000000" pitchFamily="2" charset="2"/>
              <a:buChar char="ü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반응형 대비 이미지형 최적화 기간이 짧은 상황으로 추가 모니터링 필요</a:t>
            </a:r>
          </a:p>
          <a:p>
            <a:pPr latinLnBrk="0">
              <a:defRPr/>
            </a:pP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3BF059C7-E311-47F2-8C09-33DFE3709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2035987"/>
              </p:ext>
            </p:extLst>
          </p:nvPr>
        </p:nvGraphicFramePr>
        <p:xfrm>
          <a:off x="3781424" y="2248250"/>
          <a:ext cx="4572000" cy="2153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82004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3F3127-B15D-418D-A586-BE2B707AEC65}"/>
              </a:ext>
            </a:extLst>
          </p:cNvPr>
          <p:cNvSpPr txBox="1"/>
          <p:nvPr/>
        </p:nvSpPr>
        <p:spPr>
          <a:xfrm>
            <a:off x="3348376" y="609774"/>
            <a:ext cx="5514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Part 2. 10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오픈 강의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및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11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Planning –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운영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C27F6E-2CF3-4973-974F-B10D7C342D65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1C9FEC-0DEA-4905-AD7D-B3C207C2F1E7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B8AD4F-7B21-4477-B11B-315917DFB6EE}"/>
              </a:ext>
            </a:extLst>
          </p:cNvPr>
          <p:cNvSpPr txBox="1"/>
          <p:nvPr/>
        </p:nvSpPr>
        <p:spPr>
          <a:xfrm>
            <a:off x="5037908" y="1170390"/>
            <a:ext cx="21162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텔라 이벤트 추가 운영 소재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EEF823-D6AF-4D56-867D-EB473F3E7005}"/>
              </a:ext>
            </a:extLst>
          </p:cNvPr>
          <p:cNvSpPr txBox="1"/>
          <p:nvPr/>
        </p:nvSpPr>
        <p:spPr>
          <a:xfrm>
            <a:off x="4564104" y="1557983"/>
            <a:ext cx="3082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[10/11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라이브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/ 10/11~31 / SA (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전 매체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) / BSA [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]]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AC2BCF-BC80-4F5F-9432-2509A368F123}"/>
              </a:ext>
            </a:extLst>
          </p:cNvPr>
          <p:cNvSpPr txBox="1"/>
          <p:nvPr/>
        </p:nvSpPr>
        <p:spPr>
          <a:xfrm>
            <a:off x="2214922" y="1907948"/>
            <a:ext cx="3200131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AS-IS (</a:t>
            </a:r>
            <a:r>
              <a:rPr lang="ko-KR" altLang="en-US" sz="140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</a:t>
            </a:r>
            <a:r>
              <a:rPr lang="en-US" altLang="ko-KR" sz="140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)</a:t>
            </a:r>
            <a:endParaRPr lang="ko-KR" altLang="en-US" sz="1400" spc="-15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1F2F3E-B544-4426-BC86-DC872F71E31D}"/>
              </a:ext>
            </a:extLst>
          </p:cNvPr>
          <p:cNvSpPr txBox="1"/>
          <p:nvPr/>
        </p:nvSpPr>
        <p:spPr>
          <a:xfrm>
            <a:off x="6414651" y="1905688"/>
            <a:ext cx="3200131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TO-BE (</a:t>
            </a:r>
            <a:r>
              <a:rPr lang="ko-KR" altLang="en-US" sz="140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</a:t>
            </a:r>
            <a:r>
              <a:rPr lang="en-US" altLang="ko-KR" sz="140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)</a:t>
            </a:r>
            <a:endParaRPr lang="ko-KR" altLang="en-US" sz="1400" spc="-15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EF97B69-692D-4A0B-B15B-8BDA0DD9B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413" y="2355182"/>
            <a:ext cx="2700173" cy="4638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72A8712-AAB5-49DD-AE21-80C36E1467B2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48413" y="2904875"/>
            <a:ext cx="3230671" cy="46645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03DA173-7EBD-4079-B186-0366A77B1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412" y="3489122"/>
            <a:ext cx="2700171" cy="53744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9ADFCA8-012C-44EB-82A9-9B18519E9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412" y="4159635"/>
            <a:ext cx="3332611" cy="117001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31956F3-2FAF-4950-889F-A20033E1F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245" y="4108358"/>
            <a:ext cx="3324928" cy="124130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5B386D5-776A-4B56-9C62-E4D892EB3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245" y="3461455"/>
            <a:ext cx="2579732" cy="5374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0BA1497-C3AA-4D69-BD2C-C124BF379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682" y="2345900"/>
            <a:ext cx="3332613" cy="4638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CC90B55-98E3-461D-8B0A-D9D1860AC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7" y="2907268"/>
            <a:ext cx="3359602" cy="4566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A825AB61-FCEC-40B4-A88E-8EB03224DAE6}"/>
              </a:ext>
            </a:extLst>
          </p:cNvPr>
          <p:cNvSpPr/>
          <p:nvPr/>
        </p:nvSpPr>
        <p:spPr>
          <a:xfrm>
            <a:off x="3462291" y="4151771"/>
            <a:ext cx="1811045" cy="1450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436E39-A46A-45A4-A9C9-FD43BB07D3FF}"/>
              </a:ext>
            </a:extLst>
          </p:cNvPr>
          <p:cNvSpPr/>
          <p:nvPr/>
        </p:nvSpPr>
        <p:spPr>
          <a:xfrm>
            <a:off x="3462292" y="4572989"/>
            <a:ext cx="1495472" cy="1109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8751F82-F4C9-4928-BB44-87B788A9A58D}"/>
              </a:ext>
            </a:extLst>
          </p:cNvPr>
          <p:cNvSpPr/>
          <p:nvPr/>
        </p:nvSpPr>
        <p:spPr>
          <a:xfrm>
            <a:off x="7646999" y="4159391"/>
            <a:ext cx="1811045" cy="1450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74370F3-4A2C-4A72-90B6-161EA59537AA}"/>
              </a:ext>
            </a:extLst>
          </p:cNvPr>
          <p:cNvSpPr/>
          <p:nvPr/>
        </p:nvSpPr>
        <p:spPr>
          <a:xfrm>
            <a:off x="7647000" y="4580609"/>
            <a:ext cx="1495472" cy="1109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731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3F3127-B15D-418D-A586-BE2B707AEC65}"/>
              </a:ext>
            </a:extLst>
          </p:cNvPr>
          <p:cNvSpPr txBox="1"/>
          <p:nvPr/>
        </p:nvSpPr>
        <p:spPr>
          <a:xfrm>
            <a:off x="3348376" y="609774"/>
            <a:ext cx="5514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Part 2. 10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오픈 강의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및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11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Planning –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운영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C27F6E-2CF3-4973-974F-B10D7C342D65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1C9FEC-0DEA-4905-AD7D-B3C207C2F1E7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B8AD4F-7B21-4477-B11B-315917DFB6EE}"/>
              </a:ext>
            </a:extLst>
          </p:cNvPr>
          <p:cNvSpPr txBox="1"/>
          <p:nvPr/>
        </p:nvSpPr>
        <p:spPr>
          <a:xfrm>
            <a:off x="4863192" y="1170390"/>
            <a:ext cx="2465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텔라 이벤트 추가 운영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–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성과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(SA)</a:t>
            </a:r>
            <a:endParaRPr lang="ko-KR" altLang="en-US" sz="1600" b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C00000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028D8-5E66-4524-9F15-201B2E3BEBEC}"/>
              </a:ext>
            </a:extLst>
          </p:cNvPr>
          <p:cNvSpPr txBox="1"/>
          <p:nvPr/>
        </p:nvSpPr>
        <p:spPr>
          <a:xfrm>
            <a:off x="4961656" y="1557983"/>
            <a:ext cx="2287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[10/11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라이브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/ 10/11~31 / SA (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전 매체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)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3ADF545-3BA3-48BA-AD82-4633092A6561}"/>
              </a:ext>
            </a:extLst>
          </p:cNvPr>
          <p:cNvGrpSpPr/>
          <p:nvPr/>
        </p:nvGrpSpPr>
        <p:grpSpPr>
          <a:xfrm>
            <a:off x="2222581" y="4992241"/>
            <a:ext cx="7924917" cy="1639292"/>
            <a:chOff x="765166" y="3509366"/>
            <a:chExt cx="7924917" cy="88847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AE439E-A045-454C-BD4D-F6625B771A98}"/>
                </a:ext>
              </a:extLst>
            </p:cNvPr>
            <p:cNvSpPr txBox="1"/>
            <p:nvPr/>
          </p:nvSpPr>
          <p:spPr>
            <a:xfrm>
              <a:off x="765166" y="3570337"/>
              <a:ext cx="7924917" cy="229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endParaRPr lang="ko-KR" altLang="en-US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BAFDA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8BDC28E-7AB1-4784-B7E2-4501F3B3A293}"/>
                </a:ext>
              </a:extLst>
            </p:cNvPr>
            <p:cNvCxnSpPr/>
            <p:nvPr/>
          </p:nvCxnSpPr>
          <p:spPr>
            <a:xfrm>
              <a:off x="765166" y="4397845"/>
              <a:ext cx="7708893" cy="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ysDot"/>
            </a:ln>
            <a:effectLst/>
          </p:spPr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371A8F9-7175-4E2D-A5A2-A12070290354}"/>
                </a:ext>
              </a:extLst>
            </p:cNvPr>
            <p:cNvCxnSpPr/>
            <p:nvPr/>
          </p:nvCxnSpPr>
          <p:spPr>
            <a:xfrm>
              <a:off x="766642" y="3509366"/>
              <a:ext cx="7707417" cy="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ysDot"/>
            </a:ln>
            <a:effectLst/>
          </p:spPr>
        </p:cxnSp>
      </p:grpSp>
      <p:sp>
        <p:nvSpPr>
          <p:cNvPr id="29" name="모서리가 둥근 직사각형 56">
            <a:extLst>
              <a:ext uri="{FF2B5EF4-FFF2-40B4-BE49-F238E27FC236}">
                <a16:creationId xmlns:a16="http://schemas.microsoft.com/office/drawing/2014/main" id="{E9D9118E-BA16-4362-91E9-1BA9B79A5250}"/>
              </a:ext>
            </a:extLst>
          </p:cNvPr>
          <p:cNvSpPr/>
          <p:nvPr/>
        </p:nvSpPr>
        <p:spPr>
          <a:xfrm>
            <a:off x="2260526" y="5389075"/>
            <a:ext cx="7654999" cy="887707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텔라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‘10%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할인쿠폰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’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이벤트 추가로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SA T&amp;D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 기존소재와 교체하여  운영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변경 전 대비 노출은 줄었으나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클릭 소폭 증가하여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CTR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및 광고비 소폭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증가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광고비 약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1.7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만원 수준으로 유사하게 운영되었으나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매출은 약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53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만원 증가하여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ROAS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개선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Wingdings" panose="05000000000000000000" pitchFamily="2" charset="2"/>
              <a:buChar char="ü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텔라 과목의 성과 저조로 전 매체 광고비 축소하여 소극적 운영 중이며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앞으로도 현 수준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ROAS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유지 운영 예정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7F14A2DC-6114-408E-A189-DFDA5E52F6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6516850"/>
              </p:ext>
            </p:extLst>
          </p:nvPr>
        </p:nvGraphicFramePr>
        <p:xfrm>
          <a:off x="2026992" y="2232263"/>
          <a:ext cx="3971136" cy="2148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BF810F32-F003-4FE4-9AC8-BE440B0196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8352632"/>
              </p:ext>
            </p:extLst>
          </p:nvPr>
        </p:nvGraphicFramePr>
        <p:xfrm>
          <a:off x="6270859" y="2232263"/>
          <a:ext cx="3894149" cy="2148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B3DB244-B7FA-4651-A527-5920395055B9}"/>
              </a:ext>
            </a:extLst>
          </p:cNvPr>
          <p:cNvSpPr txBox="1"/>
          <p:nvPr/>
        </p:nvSpPr>
        <p:spPr>
          <a:xfrm>
            <a:off x="2260526" y="4735034"/>
            <a:ext cx="18549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* GA </a:t>
            </a:r>
            <a:r>
              <a:rPr lang="ko-KR" altLang="en-US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전환 비중 적어</a:t>
            </a: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매체데이터 전환 기준</a:t>
            </a:r>
            <a:endParaRPr kumimoji="0" lang="ko-KR" altLang="en-US" sz="1000" b="0" i="0" u="none" strike="noStrike" kern="1200" cap="none" spc="-150" normalizeH="0" baseline="0" noProof="0" dirty="0">
              <a:ln>
                <a:solidFill>
                  <a:prstClr val="black">
                    <a:alpha val="200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89873-969C-42AA-8B3A-BC0B597C5A17}"/>
              </a:ext>
            </a:extLst>
          </p:cNvPr>
          <p:cNvSpPr txBox="1"/>
          <p:nvPr/>
        </p:nvSpPr>
        <p:spPr>
          <a:xfrm>
            <a:off x="2260526" y="4386583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* </a:t>
            </a:r>
            <a:r>
              <a:rPr lang="ko-KR" altLang="en-US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변경 전</a:t>
            </a: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: 9/19~9/30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* </a:t>
            </a:r>
            <a:r>
              <a:rPr lang="ko-KR" altLang="en-US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변경 후</a:t>
            </a: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: 10/17~10/28</a:t>
            </a:r>
            <a:endParaRPr kumimoji="0" lang="ko-KR" altLang="en-US" sz="1000" b="0" i="0" u="none" strike="noStrike" kern="1200" cap="none" spc="-150" normalizeH="0" baseline="0" noProof="0" dirty="0">
              <a:ln>
                <a:solidFill>
                  <a:prstClr val="black">
                    <a:alpha val="200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740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3F3127-B15D-418D-A586-BE2B707AEC65}"/>
              </a:ext>
            </a:extLst>
          </p:cNvPr>
          <p:cNvSpPr txBox="1"/>
          <p:nvPr/>
        </p:nvSpPr>
        <p:spPr>
          <a:xfrm>
            <a:off x="3348376" y="609774"/>
            <a:ext cx="5514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Part 2. 10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오픈 강의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및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11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Planning –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운영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C27F6E-2CF3-4973-974F-B10D7C342D65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1C9FEC-0DEA-4905-AD7D-B3C207C2F1E7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B8AD4F-7B21-4477-B11B-315917DFB6EE}"/>
              </a:ext>
            </a:extLst>
          </p:cNvPr>
          <p:cNvSpPr txBox="1"/>
          <p:nvPr/>
        </p:nvSpPr>
        <p:spPr>
          <a:xfrm>
            <a:off x="4818308" y="1170390"/>
            <a:ext cx="2555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텔라 이벤트 추가 운영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–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성과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(BSA)</a:t>
            </a:r>
            <a:endParaRPr lang="ko-KR" altLang="en-US" sz="1600" b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C00000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028D8-5E66-4524-9F15-201B2E3BEBEC}"/>
              </a:ext>
            </a:extLst>
          </p:cNvPr>
          <p:cNvSpPr txBox="1"/>
          <p:nvPr/>
        </p:nvSpPr>
        <p:spPr>
          <a:xfrm>
            <a:off x="4918373" y="1557983"/>
            <a:ext cx="2374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[10/11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라이브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/ 10/11~31 / BSA [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]]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3ADF545-3BA3-48BA-AD82-4633092A6561}"/>
              </a:ext>
            </a:extLst>
          </p:cNvPr>
          <p:cNvGrpSpPr/>
          <p:nvPr/>
        </p:nvGrpSpPr>
        <p:grpSpPr>
          <a:xfrm>
            <a:off x="2222581" y="4992241"/>
            <a:ext cx="7924917" cy="1639292"/>
            <a:chOff x="765166" y="3509366"/>
            <a:chExt cx="7924917" cy="88847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AE439E-A045-454C-BD4D-F6625B771A98}"/>
                </a:ext>
              </a:extLst>
            </p:cNvPr>
            <p:cNvSpPr txBox="1"/>
            <p:nvPr/>
          </p:nvSpPr>
          <p:spPr>
            <a:xfrm>
              <a:off x="765166" y="3570337"/>
              <a:ext cx="7924917" cy="229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endParaRPr lang="ko-KR" altLang="en-US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BAFDA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8BDC28E-7AB1-4784-B7E2-4501F3B3A293}"/>
                </a:ext>
              </a:extLst>
            </p:cNvPr>
            <p:cNvCxnSpPr/>
            <p:nvPr/>
          </p:nvCxnSpPr>
          <p:spPr>
            <a:xfrm>
              <a:off x="765166" y="4397845"/>
              <a:ext cx="7708893" cy="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ysDot"/>
            </a:ln>
            <a:effectLst/>
          </p:spPr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371A8F9-7175-4E2D-A5A2-A12070290354}"/>
                </a:ext>
              </a:extLst>
            </p:cNvPr>
            <p:cNvCxnSpPr/>
            <p:nvPr/>
          </p:nvCxnSpPr>
          <p:spPr>
            <a:xfrm>
              <a:off x="766642" y="3509366"/>
              <a:ext cx="7707417" cy="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ysDot"/>
            </a:ln>
            <a:effectLst/>
          </p:spPr>
        </p:cxnSp>
      </p:grpSp>
      <p:sp>
        <p:nvSpPr>
          <p:cNvPr id="29" name="모서리가 둥근 직사각형 56">
            <a:extLst>
              <a:ext uri="{FF2B5EF4-FFF2-40B4-BE49-F238E27FC236}">
                <a16:creationId xmlns:a16="http://schemas.microsoft.com/office/drawing/2014/main" id="{E9D9118E-BA16-4362-91E9-1BA9B79A5250}"/>
              </a:ext>
            </a:extLst>
          </p:cNvPr>
          <p:cNvSpPr/>
          <p:nvPr/>
        </p:nvSpPr>
        <p:spPr>
          <a:xfrm>
            <a:off x="2260526" y="5389075"/>
            <a:ext cx="7654999" cy="887707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텔라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‘10%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할인쿠폰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’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이벤트 추가로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BSA 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메인타이틀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부가정보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&amp;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서브링크  기존소재와 교체하여  운영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변경 전 대비 노출 약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2,000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회 줄었으나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클릭 약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500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건 증가하여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CTR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약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19%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개선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매체데이터 기준 전환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28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건 증가하면서 매출 약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363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만원 증가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Wingdings" panose="05000000000000000000" pitchFamily="2" charset="2"/>
              <a:buChar char="ü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브랜드검색 전체 </a:t>
            </a:r>
            <a:r>
              <a:rPr lang="ko-KR" altLang="en-US" sz="1400" kern="0" spc="-1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소재별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 성과 확인 시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텔라 소재의 성과가 저조하여 현재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PC, Mobile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메인 그룹에서만 운영 중이며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</a:t>
            </a:r>
          </a:p>
          <a:p>
            <a:pPr latinLnBrk="0">
              <a:defRPr/>
            </a:pP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            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앞으로도 텔라 성과가 개선되지 않을 경우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필터링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제안 예정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3DB244-B7FA-4651-A527-5920395055B9}"/>
              </a:ext>
            </a:extLst>
          </p:cNvPr>
          <p:cNvSpPr txBox="1"/>
          <p:nvPr/>
        </p:nvSpPr>
        <p:spPr>
          <a:xfrm>
            <a:off x="2260526" y="4735034"/>
            <a:ext cx="18549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* GA </a:t>
            </a:r>
            <a:r>
              <a:rPr lang="ko-KR" altLang="en-US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전환 비중 적어</a:t>
            </a: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매체데이터 전환 기준</a:t>
            </a:r>
            <a:endParaRPr kumimoji="0" lang="ko-KR" altLang="en-US" sz="1000" b="0" i="0" u="none" strike="noStrike" kern="1200" cap="none" spc="-150" normalizeH="0" baseline="0" noProof="0" dirty="0">
              <a:ln>
                <a:solidFill>
                  <a:prstClr val="black">
                    <a:alpha val="200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20DDDF01-012A-4BEC-AFB5-AD2039B56C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9603285"/>
              </p:ext>
            </p:extLst>
          </p:nvPr>
        </p:nvGraphicFramePr>
        <p:xfrm>
          <a:off x="2035382" y="2240653"/>
          <a:ext cx="3979524" cy="2139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8F23435B-CEDA-4E6B-9827-B86DEBB434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5956986"/>
              </p:ext>
            </p:extLst>
          </p:nvPr>
        </p:nvGraphicFramePr>
        <p:xfrm>
          <a:off x="6256090" y="2240653"/>
          <a:ext cx="3900528" cy="2139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E2B8DE7-25F5-4BB8-90D4-6F52B1DF7E6A}"/>
              </a:ext>
            </a:extLst>
          </p:cNvPr>
          <p:cNvSpPr txBox="1"/>
          <p:nvPr/>
        </p:nvSpPr>
        <p:spPr>
          <a:xfrm>
            <a:off x="2260526" y="4386583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* </a:t>
            </a:r>
            <a:r>
              <a:rPr lang="ko-KR" altLang="en-US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변경 전</a:t>
            </a: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: 9/19~9/30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* </a:t>
            </a:r>
            <a:r>
              <a:rPr lang="ko-KR" altLang="en-US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변경 후</a:t>
            </a: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: 10/17~10/28</a:t>
            </a:r>
            <a:endParaRPr kumimoji="0" lang="ko-KR" altLang="en-US" sz="1000" b="0" i="0" u="none" strike="noStrike" kern="1200" cap="none" spc="-150" normalizeH="0" baseline="0" noProof="0" dirty="0">
              <a:ln>
                <a:solidFill>
                  <a:prstClr val="black">
                    <a:alpha val="200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41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3F3127-B15D-418D-A586-BE2B707AEC65}"/>
              </a:ext>
            </a:extLst>
          </p:cNvPr>
          <p:cNvSpPr txBox="1"/>
          <p:nvPr/>
        </p:nvSpPr>
        <p:spPr>
          <a:xfrm>
            <a:off x="3348376" y="609774"/>
            <a:ext cx="5514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Part 2. 10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오픈 강의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및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11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Planning –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운영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C27F6E-2CF3-4973-974F-B10D7C342D65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1C9FEC-0DEA-4905-AD7D-B3C207C2F1E7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B8AD4F-7B21-4477-B11B-315917DFB6EE}"/>
              </a:ext>
            </a:extLst>
          </p:cNvPr>
          <p:cNvSpPr txBox="1"/>
          <p:nvPr/>
        </p:nvSpPr>
        <p:spPr>
          <a:xfrm>
            <a:off x="4217180" y="1170390"/>
            <a:ext cx="3757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10/16 </a:t>
            </a:r>
            <a:r>
              <a:rPr lang="ko-KR" altLang="en-US" sz="1600" b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토익스피킹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성과 개선을 위한 비효율 매체 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OFF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028D8-5E66-4524-9F15-201B2E3BEBEC}"/>
              </a:ext>
            </a:extLst>
          </p:cNvPr>
          <p:cNvSpPr txBox="1"/>
          <p:nvPr/>
        </p:nvSpPr>
        <p:spPr>
          <a:xfrm>
            <a:off x="5248598" y="1557983"/>
            <a:ext cx="1713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[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토익스피킹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매체별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성과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]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3ADF545-3BA3-48BA-AD82-4633092A6561}"/>
              </a:ext>
            </a:extLst>
          </p:cNvPr>
          <p:cNvGrpSpPr/>
          <p:nvPr/>
        </p:nvGrpSpPr>
        <p:grpSpPr>
          <a:xfrm>
            <a:off x="2222581" y="5112654"/>
            <a:ext cx="7924917" cy="1164128"/>
            <a:chOff x="765166" y="3509366"/>
            <a:chExt cx="7924917" cy="88847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AE439E-A045-454C-BD4D-F6625B771A98}"/>
                </a:ext>
              </a:extLst>
            </p:cNvPr>
            <p:cNvSpPr txBox="1"/>
            <p:nvPr/>
          </p:nvSpPr>
          <p:spPr>
            <a:xfrm>
              <a:off x="765166" y="3570337"/>
              <a:ext cx="7924917" cy="229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endParaRPr lang="ko-KR" altLang="en-US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BAFDA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8BDC28E-7AB1-4784-B7E2-4501F3B3A293}"/>
                </a:ext>
              </a:extLst>
            </p:cNvPr>
            <p:cNvCxnSpPr/>
            <p:nvPr/>
          </p:nvCxnSpPr>
          <p:spPr>
            <a:xfrm>
              <a:off x="765166" y="4397845"/>
              <a:ext cx="7708893" cy="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ysDot"/>
            </a:ln>
            <a:effectLst/>
          </p:spPr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371A8F9-7175-4E2D-A5A2-A12070290354}"/>
                </a:ext>
              </a:extLst>
            </p:cNvPr>
            <p:cNvCxnSpPr/>
            <p:nvPr/>
          </p:nvCxnSpPr>
          <p:spPr>
            <a:xfrm>
              <a:off x="766642" y="3509366"/>
              <a:ext cx="7707417" cy="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ysDot"/>
            </a:ln>
            <a:effectLst/>
          </p:spPr>
        </p:cxnSp>
      </p:grpSp>
      <p:sp>
        <p:nvSpPr>
          <p:cNvPr id="29" name="모서리가 둥근 직사각형 56">
            <a:extLst>
              <a:ext uri="{FF2B5EF4-FFF2-40B4-BE49-F238E27FC236}">
                <a16:creationId xmlns:a16="http://schemas.microsoft.com/office/drawing/2014/main" id="{E9D9118E-BA16-4362-91E9-1BA9B79A5250}"/>
              </a:ext>
            </a:extLst>
          </p:cNvPr>
          <p:cNvSpPr/>
          <p:nvPr/>
        </p:nvSpPr>
        <p:spPr>
          <a:xfrm>
            <a:off x="2260526" y="5252340"/>
            <a:ext cx="7654999" cy="887707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네이버는 광고비 비중대비 매출이 우수하여 운영 유지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구글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다음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페이스북의 경우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트래픽이 저조하여 광고비 비중이 매우 적은 상황으로 성과 판단 어려워 운영 유지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GDN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과 </a:t>
            </a:r>
            <a:r>
              <a:rPr lang="ko-KR" altLang="en-US" sz="1400" kern="0" spc="-1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모비온은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 매출 미 발생하여 해당 매체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OFF</a:t>
            </a: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13924100-1FC7-4322-BB45-0299205D44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6379766"/>
              </p:ext>
            </p:extLst>
          </p:nvPr>
        </p:nvGraphicFramePr>
        <p:xfrm>
          <a:off x="3810000" y="2229058"/>
          <a:ext cx="4572000" cy="216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1DA9D79-C869-44A7-ADE2-2E555818B644}"/>
              </a:ext>
            </a:extLst>
          </p:cNvPr>
          <p:cNvSpPr/>
          <p:nvPr/>
        </p:nvSpPr>
        <p:spPr>
          <a:xfrm>
            <a:off x="5092700" y="2527300"/>
            <a:ext cx="900000" cy="15621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8E24CC-2EF3-456D-9976-1A4FAB84B31A}"/>
              </a:ext>
            </a:extLst>
          </p:cNvPr>
          <p:cNvSpPr txBox="1"/>
          <p:nvPr/>
        </p:nvSpPr>
        <p:spPr>
          <a:xfrm>
            <a:off x="7557735" y="4358362"/>
            <a:ext cx="8242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* </a:t>
            </a:r>
            <a:r>
              <a:rPr lang="ko-KR" altLang="en-US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기간</a:t>
            </a: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: 10/1 ~ 10/15</a:t>
            </a:r>
            <a:endParaRPr kumimoji="0" lang="ko-KR" altLang="en-US" sz="1000" b="0" i="0" u="none" strike="noStrike" kern="1200" cap="none" spc="-150" normalizeH="0" baseline="0" noProof="0" dirty="0">
              <a:ln>
                <a:solidFill>
                  <a:prstClr val="black">
                    <a:alpha val="200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3734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C2D921-B0C5-4A4D-8843-2F6F465DDA53}"/>
              </a:ext>
            </a:extLst>
          </p:cNvPr>
          <p:cNvSpPr txBox="1"/>
          <p:nvPr/>
        </p:nvSpPr>
        <p:spPr>
          <a:xfrm>
            <a:off x="1066663" y="396378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Agenda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8053-330F-43B4-AAF6-46BA31280A4C}"/>
              </a:ext>
            </a:extLst>
          </p:cNvPr>
          <p:cNvSpPr txBox="1"/>
          <p:nvPr/>
        </p:nvSpPr>
        <p:spPr>
          <a:xfrm>
            <a:off x="1066663" y="1009648"/>
            <a:ext cx="3863558" cy="44001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1.</a:t>
            </a:r>
            <a:r>
              <a:rPr lang="it-IT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 2019. 10 Review</a:t>
            </a:r>
          </a:p>
          <a:p>
            <a:pPr>
              <a:lnSpc>
                <a:spcPct val="150000"/>
              </a:lnSpc>
            </a:pPr>
            <a:r>
              <a:rPr lang="it-IT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  - SA</a:t>
            </a:r>
          </a:p>
          <a:p>
            <a:pPr>
              <a:lnSpc>
                <a:spcPct val="150000"/>
              </a:lnSpc>
            </a:pPr>
            <a:r>
              <a:rPr lang="it-IT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  - BSA</a:t>
            </a:r>
          </a:p>
          <a:p>
            <a:pPr>
              <a:lnSpc>
                <a:spcPct val="150000"/>
              </a:lnSpc>
            </a:pPr>
            <a:r>
              <a:rPr lang="it-IT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  - DA + SNS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2. 2019. 10 Review&amp; 2019. 11 Planning</a:t>
            </a: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  - SA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운영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(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신규 강의 노출 소재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 - BSA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운영 리뷰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(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다음 소재변경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텔라 소재변경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 - DA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운영 리뷰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(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페이스북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/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모비온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 최적화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, GDN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이미지형 운영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)</a:t>
            </a:r>
            <a:b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</a:b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 - 11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월 광고 운영 계획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3.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겨울 성수기 진행 안</a:t>
            </a: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  -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환급반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 랜딩페이지 및 홍보 영상 아이디어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  -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토익 점수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갱신반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 메시지 아이디어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4. Media Mix</a:t>
            </a:r>
          </a:p>
        </p:txBody>
      </p:sp>
    </p:spTree>
    <p:extLst>
      <p:ext uri="{BB962C8B-B14F-4D97-AF65-F5344CB8AC3E}">
        <p14:creationId xmlns:p14="http://schemas.microsoft.com/office/powerpoint/2010/main" val="756623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3F3127-B15D-418D-A586-BE2B707AEC65}"/>
              </a:ext>
            </a:extLst>
          </p:cNvPr>
          <p:cNvSpPr txBox="1"/>
          <p:nvPr/>
        </p:nvSpPr>
        <p:spPr>
          <a:xfrm>
            <a:off x="3348376" y="609774"/>
            <a:ext cx="5514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Part 2. 10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오픈 강의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및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11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Planning –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운영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C27F6E-2CF3-4973-974F-B10D7C342D65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1C9FEC-0DEA-4905-AD7D-B3C207C2F1E7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B8AD4F-7B21-4477-B11B-315917DFB6EE}"/>
              </a:ext>
            </a:extLst>
          </p:cNvPr>
          <p:cNvSpPr txBox="1"/>
          <p:nvPr/>
        </p:nvSpPr>
        <p:spPr>
          <a:xfrm>
            <a:off x="3963906" y="1170390"/>
            <a:ext cx="4264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10/16 </a:t>
            </a:r>
            <a:r>
              <a:rPr lang="ko-KR" altLang="en-US" sz="1600" b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모비온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매체 성과 개선을 위한 비효율 과목 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OFF - 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성과</a:t>
            </a:r>
            <a:endParaRPr lang="en-US" altLang="ko-KR" sz="1600" b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C00000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028D8-5E66-4524-9F15-201B2E3BEBEC}"/>
              </a:ext>
            </a:extLst>
          </p:cNvPr>
          <p:cNvSpPr txBox="1"/>
          <p:nvPr/>
        </p:nvSpPr>
        <p:spPr>
          <a:xfrm>
            <a:off x="5644536" y="1557983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[DA (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모비온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)]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3ADF545-3BA3-48BA-AD82-4633092A6561}"/>
              </a:ext>
            </a:extLst>
          </p:cNvPr>
          <p:cNvGrpSpPr/>
          <p:nvPr/>
        </p:nvGrpSpPr>
        <p:grpSpPr>
          <a:xfrm>
            <a:off x="2222581" y="4957894"/>
            <a:ext cx="7924917" cy="1551963"/>
            <a:chOff x="765166" y="3509366"/>
            <a:chExt cx="7924917" cy="88847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AE439E-A045-454C-BD4D-F6625B771A98}"/>
                </a:ext>
              </a:extLst>
            </p:cNvPr>
            <p:cNvSpPr txBox="1"/>
            <p:nvPr/>
          </p:nvSpPr>
          <p:spPr>
            <a:xfrm>
              <a:off x="765166" y="3570337"/>
              <a:ext cx="7924917" cy="229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endParaRPr lang="ko-KR" altLang="en-US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BAFDA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8BDC28E-7AB1-4784-B7E2-4501F3B3A293}"/>
                </a:ext>
              </a:extLst>
            </p:cNvPr>
            <p:cNvCxnSpPr/>
            <p:nvPr/>
          </p:nvCxnSpPr>
          <p:spPr>
            <a:xfrm>
              <a:off x="765166" y="4397845"/>
              <a:ext cx="7708893" cy="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ysDot"/>
            </a:ln>
            <a:effectLst/>
          </p:spPr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371A8F9-7175-4E2D-A5A2-A12070290354}"/>
                </a:ext>
              </a:extLst>
            </p:cNvPr>
            <p:cNvCxnSpPr/>
            <p:nvPr/>
          </p:nvCxnSpPr>
          <p:spPr>
            <a:xfrm>
              <a:off x="766642" y="3509366"/>
              <a:ext cx="7707417" cy="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ysDot"/>
            </a:ln>
            <a:effectLst/>
          </p:spPr>
        </p:cxnSp>
      </p:grpSp>
      <p:sp>
        <p:nvSpPr>
          <p:cNvPr id="29" name="모서리가 둥근 직사각형 56">
            <a:extLst>
              <a:ext uri="{FF2B5EF4-FFF2-40B4-BE49-F238E27FC236}">
                <a16:creationId xmlns:a16="http://schemas.microsoft.com/office/drawing/2014/main" id="{E9D9118E-BA16-4362-91E9-1BA9B79A5250}"/>
              </a:ext>
            </a:extLst>
          </p:cNvPr>
          <p:cNvSpPr/>
          <p:nvPr/>
        </p:nvSpPr>
        <p:spPr>
          <a:xfrm>
            <a:off x="2260526" y="5313574"/>
            <a:ext cx="7654999" cy="887707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광고비 비중이 가장 큰 텔라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Mobile 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및 </a:t>
            </a:r>
            <a:r>
              <a:rPr lang="ko-KR" altLang="en-US" sz="1400" kern="0" spc="-1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토익스피킹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PC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캠페인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OFF</a:t>
            </a: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해당 잔여예산 </a:t>
            </a:r>
            <a:r>
              <a:rPr lang="ko-KR" altLang="en-US" sz="1400" kern="0" spc="-1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오픽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토익에 추가하여 배너 상품 운영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OFF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 후 광고비 대폭 감소했으나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매출 증가하면서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ROAS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개선 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Wingdings" panose="05000000000000000000" pitchFamily="2" charset="2"/>
              <a:buChar char="ü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빠른 셋팅을 위해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기존에 작업한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GDN </a:t>
            </a:r>
            <a:r>
              <a:rPr lang="ko-KR" altLang="en-US" sz="1400" kern="0" spc="-1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오픽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토익 소재를 활용하여 운영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834812D3-A0B0-4867-8E44-4A4D83B5D5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6006097"/>
              </p:ext>
            </p:extLst>
          </p:nvPr>
        </p:nvGraphicFramePr>
        <p:xfrm>
          <a:off x="2044816" y="2240653"/>
          <a:ext cx="3953311" cy="2163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5F2BCB97-AA06-4A0A-9A9E-90C768BD50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5217916"/>
              </p:ext>
            </p:extLst>
          </p:nvPr>
        </p:nvGraphicFramePr>
        <p:xfrm>
          <a:off x="6256091" y="2247777"/>
          <a:ext cx="3891094" cy="2156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781DB25-A0C4-4617-A0CB-7720300D0AE2}"/>
              </a:ext>
            </a:extLst>
          </p:cNvPr>
          <p:cNvSpPr txBox="1"/>
          <p:nvPr/>
        </p:nvSpPr>
        <p:spPr>
          <a:xfrm>
            <a:off x="2260526" y="4386583"/>
            <a:ext cx="97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* </a:t>
            </a:r>
            <a:r>
              <a:rPr lang="ko-KR" altLang="en-US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변경 전</a:t>
            </a: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: 9/19~9/25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* </a:t>
            </a:r>
            <a:r>
              <a:rPr lang="ko-KR" altLang="en-US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변경 후</a:t>
            </a: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: 10/19~10/27</a:t>
            </a:r>
            <a:endParaRPr kumimoji="0" lang="ko-KR" altLang="en-US" sz="1000" b="0" i="0" u="none" strike="noStrike" kern="1200" cap="none" spc="-150" normalizeH="0" baseline="0" noProof="0" dirty="0">
              <a:ln>
                <a:solidFill>
                  <a:prstClr val="black">
                    <a:alpha val="200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5271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3F3127-B15D-418D-A586-BE2B707AEC65}"/>
              </a:ext>
            </a:extLst>
          </p:cNvPr>
          <p:cNvSpPr txBox="1"/>
          <p:nvPr/>
        </p:nvSpPr>
        <p:spPr>
          <a:xfrm>
            <a:off x="3348376" y="609774"/>
            <a:ext cx="5514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Part 2. 10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오픈 강의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및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11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Planning –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운영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C27F6E-2CF3-4973-974F-B10D7C342D65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1C9FEC-0DEA-4905-AD7D-B3C207C2F1E7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B8AD4F-7B21-4477-B11B-315917DFB6EE}"/>
              </a:ext>
            </a:extLst>
          </p:cNvPr>
          <p:cNvSpPr txBox="1"/>
          <p:nvPr/>
        </p:nvSpPr>
        <p:spPr>
          <a:xfrm>
            <a:off x="4515325" y="1170390"/>
            <a:ext cx="3161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600" b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모비온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ko-KR" altLang="en-US" sz="1600" b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오픽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토스 신규 배너 운영 소재 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(DA)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028D8-5E66-4524-9F15-201B2E3BEBEC}"/>
              </a:ext>
            </a:extLst>
          </p:cNvPr>
          <p:cNvSpPr txBox="1"/>
          <p:nvPr/>
        </p:nvSpPr>
        <p:spPr>
          <a:xfrm>
            <a:off x="4922374" y="1557983"/>
            <a:ext cx="2366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[10/23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라이브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/ 10/23~31 / DA (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모비온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)]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9E78584-790E-4790-ADAC-5407C522F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902" y="2464798"/>
            <a:ext cx="2381250" cy="23812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B05ACF-E720-4367-AFA1-8AC749BAC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50" y="2464798"/>
            <a:ext cx="2381250" cy="238125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31FC8E0-4519-467C-BB15-73840BFF338A}"/>
              </a:ext>
            </a:extLst>
          </p:cNvPr>
          <p:cNvGrpSpPr/>
          <p:nvPr/>
        </p:nvGrpSpPr>
        <p:grpSpPr>
          <a:xfrm>
            <a:off x="2222581" y="5300017"/>
            <a:ext cx="7924917" cy="1140652"/>
            <a:chOff x="765166" y="3509366"/>
            <a:chExt cx="7924917" cy="88847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28629E-071A-41D5-8B63-EA73DEF9A525}"/>
                </a:ext>
              </a:extLst>
            </p:cNvPr>
            <p:cNvSpPr txBox="1"/>
            <p:nvPr/>
          </p:nvSpPr>
          <p:spPr>
            <a:xfrm>
              <a:off x="765166" y="3570337"/>
              <a:ext cx="7924917" cy="229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endParaRPr lang="ko-KR" altLang="en-US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BAFDA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4947A7D-2704-4650-A80E-8897A19A04FA}"/>
                </a:ext>
              </a:extLst>
            </p:cNvPr>
            <p:cNvCxnSpPr/>
            <p:nvPr/>
          </p:nvCxnSpPr>
          <p:spPr>
            <a:xfrm>
              <a:off x="765166" y="4397845"/>
              <a:ext cx="7708893" cy="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ysDot"/>
            </a:ln>
            <a:effectLst/>
          </p:spPr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395B777-70E5-4785-B0D9-952A669FF90D}"/>
                </a:ext>
              </a:extLst>
            </p:cNvPr>
            <p:cNvCxnSpPr/>
            <p:nvPr/>
          </p:nvCxnSpPr>
          <p:spPr>
            <a:xfrm>
              <a:off x="766642" y="3509366"/>
              <a:ext cx="7707417" cy="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ysDot"/>
            </a:ln>
            <a:effectLst/>
          </p:spPr>
        </p:cxnSp>
      </p:grpSp>
      <p:sp>
        <p:nvSpPr>
          <p:cNvPr id="16" name="모서리가 둥근 직사각형 56">
            <a:extLst>
              <a:ext uri="{FF2B5EF4-FFF2-40B4-BE49-F238E27FC236}">
                <a16:creationId xmlns:a16="http://schemas.microsoft.com/office/drawing/2014/main" id="{1A29E796-3649-4562-9B81-EAA2E1D4B4CE}"/>
              </a:ext>
            </a:extLst>
          </p:cNvPr>
          <p:cNvSpPr/>
          <p:nvPr/>
        </p:nvSpPr>
        <p:spPr>
          <a:xfrm>
            <a:off x="2260526" y="5464266"/>
            <a:ext cx="7654999" cy="887707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기존에 아이커버 상품만 운영 했으나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아이커버 상품 자체가 언론사 등 노출 매체 측에서 아이커버 형태의 광고를 지양한다는 이유로  매체 확보가 어려운 이슈가 있어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‘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배너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’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상품 추가 운영 제안으로 현재 배너 운영 중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빠른 성과 개선을 위해 비효율 캠페인을 제외한 과목 중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기존에 제작된 </a:t>
            </a:r>
            <a:r>
              <a:rPr lang="ko-KR" altLang="en-US" sz="1400" kern="0" spc="-1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오픽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토스 소재 활용하여 운영</a:t>
            </a:r>
          </a:p>
        </p:txBody>
      </p:sp>
    </p:spTree>
    <p:extLst>
      <p:ext uri="{BB962C8B-B14F-4D97-AF65-F5344CB8AC3E}">
        <p14:creationId xmlns:p14="http://schemas.microsoft.com/office/powerpoint/2010/main" val="2664456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3F3127-B15D-418D-A586-BE2B707AEC65}"/>
              </a:ext>
            </a:extLst>
          </p:cNvPr>
          <p:cNvSpPr txBox="1"/>
          <p:nvPr/>
        </p:nvSpPr>
        <p:spPr>
          <a:xfrm>
            <a:off x="3348376" y="609774"/>
            <a:ext cx="5514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Part 2. 10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오픈 강의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및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11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Planning –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운영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C27F6E-2CF3-4973-974F-B10D7C342D65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1C9FEC-0DEA-4905-AD7D-B3C207C2F1E7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B8AD4F-7B21-4477-B11B-315917DFB6EE}"/>
              </a:ext>
            </a:extLst>
          </p:cNvPr>
          <p:cNvSpPr txBox="1"/>
          <p:nvPr/>
        </p:nvSpPr>
        <p:spPr>
          <a:xfrm>
            <a:off x="4279687" y="1170390"/>
            <a:ext cx="3632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600" b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모비온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ko-KR" altLang="en-US" sz="1600" b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오픽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토스 신규 배너 운영 전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후 성과 리뷰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3204F-B1C8-4C5D-9649-F9B9E8C41C92}"/>
              </a:ext>
            </a:extLst>
          </p:cNvPr>
          <p:cNvSpPr txBox="1"/>
          <p:nvPr/>
        </p:nvSpPr>
        <p:spPr>
          <a:xfrm>
            <a:off x="5235759" y="1557983"/>
            <a:ext cx="1739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[10/23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라이브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/ DA(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모비온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)]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E079658-0CB0-46E3-9679-48F687856C21}"/>
              </a:ext>
            </a:extLst>
          </p:cNvPr>
          <p:cNvGrpSpPr/>
          <p:nvPr/>
        </p:nvGrpSpPr>
        <p:grpSpPr>
          <a:xfrm>
            <a:off x="2222581" y="5300017"/>
            <a:ext cx="7924917" cy="1140652"/>
            <a:chOff x="765166" y="3509366"/>
            <a:chExt cx="7924917" cy="88847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943E18-2FF8-4BC9-B544-4F2E9F8BC1D8}"/>
                </a:ext>
              </a:extLst>
            </p:cNvPr>
            <p:cNvSpPr txBox="1"/>
            <p:nvPr/>
          </p:nvSpPr>
          <p:spPr>
            <a:xfrm>
              <a:off x="765166" y="3570337"/>
              <a:ext cx="7924917" cy="229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endParaRPr lang="ko-KR" altLang="en-US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BAFDA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CACE629-5A35-4CE4-9312-254D9F9C0242}"/>
                </a:ext>
              </a:extLst>
            </p:cNvPr>
            <p:cNvCxnSpPr/>
            <p:nvPr/>
          </p:nvCxnSpPr>
          <p:spPr>
            <a:xfrm>
              <a:off x="765166" y="4397845"/>
              <a:ext cx="7708893" cy="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ysDot"/>
            </a:ln>
            <a:effectLst/>
          </p:spPr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0737B6-1CCA-446F-8829-2D0A4EC2DF49}"/>
                </a:ext>
              </a:extLst>
            </p:cNvPr>
            <p:cNvCxnSpPr/>
            <p:nvPr/>
          </p:nvCxnSpPr>
          <p:spPr>
            <a:xfrm>
              <a:off x="766642" y="3509366"/>
              <a:ext cx="7707417" cy="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ysDot"/>
            </a:ln>
            <a:effectLst/>
          </p:spPr>
        </p:cxnSp>
      </p:grpSp>
      <p:sp>
        <p:nvSpPr>
          <p:cNvPr id="22" name="모서리가 둥근 직사각형 56">
            <a:extLst>
              <a:ext uri="{FF2B5EF4-FFF2-40B4-BE49-F238E27FC236}">
                <a16:creationId xmlns:a16="http://schemas.microsoft.com/office/drawing/2014/main" id="{F1813FBE-956A-48CE-9019-91753FAA20F6}"/>
              </a:ext>
            </a:extLst>
          </p:cNvPr>
          <p:cNvSpPr/>
          <p:nvPr/>
        </p:nvSpPr>
        <p:spPr>
          <a:xfrm>
            <a:off x="2260526" y="5439099"/>
            <a:ext cx="7654999" cy="887707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비효율 과목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OFF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로 배너 상품 운영 전 대비 광고비 비중 감소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노출은 약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1,470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만 건 증가했으나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클릭은 약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2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만 건 감소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그러나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매출이 약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99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만원 증가하면서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ROAS 226%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증가하여 성과 개선 중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E9B73BBA-EE32-4295-B685-C564949B9B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8317261"/>
              </p:ext>
            </p:extLst>
          </p:nvPr>
        </p:nvGraphicFramePr>
        <p:xfrm>
          <a:off x="2044503" y="2251153"/>
          <a:ext cx="3962014" cy="2148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82D919FE-12A7-44E0-8878-7B6FD904C4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359362"/>
              </p:ext>
            </p:extLst>
          </p:nvPr>
        </p:nvGraphicFramePr>
        <p:xfrm>
          <a:off x="6250639" y="2232513"/>
          <a:ext cx="3896858" cy="2167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AEBD419-CDE1-42D7-B7C7-977F01FFF6AC}"/>
              </a:ext>
            </a:extLst>
          </p:cNvPr>
          <p:cNvSpPr txBox="1"/>
          <p:nvPr/>
        </p:nvSpPr>
        <p:spPr>
          <a:xfrm>
            <a:off x="2260526" y="4386583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* </a:t>
            </a:r>
            <a:r>
              <a:rPr lang="ko-KR" altLang="en-US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변경 전</a:t>
            </a: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: 10/10~10/17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* </a:t>
            </a:r>
            <a:r>
              <a:rPr lang="ko-KR" altLang="en-US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변경 후</a:t>
            </a: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: 10/24~10/31</a:t>
            </a:r>
            <a:endParaRPr kumimoji="0" lang="ko-KR" altLang="en-US" sz="1000" b="0" i="0" u="none" strike="noStrike" kern="1200" cap="none" spc="-150" normalizeH="0" baseline="0" noProof="0" dirty="0">
              <a:ln>
                <a:solidFill>
                  <a:prstClr val="black">
                    <a:alpha val="200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467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E6E625-0542-4800-A9E5-8B02552C6EA3}"/>
              </a:ext>
            </a:extLst>
          </p:cNvPr>
          <p:cNvSpPr txBox="1"/>
          <p:nvPr/>
        </p:nvSpPr>
        <p:spPr>
          <a:xfrm>
            <a:off x="3436864" y="609774"/>
            <a:ext cx="5337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Part 2. 10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오픈 강의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및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11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Planning –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운영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Plan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73BC7F5-6D00-43A4-B512-BB0B356324AF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8FECCFB-587E-448E-88A1-93CCB12C7272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D8953C-A871-4981-B4E3-8AB2390B55BB}"/>
              </a:ext>
            </a:extLst>
          </p:cNvPr>
          <p:cNvSpPr txBox="1"/>
          <p:nvPr/>
        </p:nvSpPr>
        <p:spPr>
          <a:xfrm>
            <a:off x="4266069" y="1170390"/>
            <a:ext cx="3659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600" b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주차별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성과에 따른 입찰 계획으로 성과 개선 목표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629DEC-ECB0-45D4-8682-FEE793EDD6FD}"/>
              </a:ext>
            </a:extLst>
          </p:cNvPr>
          <p:cNvSpPr txBox="1"/>
          <p:nvPr/>
        </p:nvSpPr>
        <p:spPr>
          <a:xfrm>
            <a:off x="4348505" y="1557983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주차별로 예산을 달리하여 입찰 강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/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약 운영 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[SA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전 매체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]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BCC50BD-D9A3-40CF-A04E-826CC9789AEB}"/>
              </a:ext>
            </a:extLst>
          </p:cNvPr>
          <p:cNvGrpSpPr/>
          <p:nvPr/>
        </p:nvGrpSpPr>
        <p:grpSpPr>
          <a:xfrm>
            <a:off x="2222581" y="5038191"/>
            <a:ext cx="7924917" cy="1362607"/>
            <a:chOff x="765166" y="3509366"/>
            <a:chExt cx="7924917" cy="88847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1945CF7-7A19-4E1D-A82B-F7947182F3D8}"/>
                </a:ext>
              </a:extLst>
            </p:cNvPr>
            <p:cNvSpPr txBox="1"/>
            <p:nvPr/>
          </p:nvSpPr>
          <p:spPr>
            <a:xfrm>
              <a:off x="765166" y="3570337"/>
              <a:ext cx="7924917" cy="3859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endParaRPr lang="ko-KR" altLang="en-US" kern="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461176E-B36A-4A3E-BC39-473E639E4F50}"/>
                </a:ext>
              </a:extLst>
            </p:cNvPr>
            <p:cNvCxnSpPr/>
            <p:nvPr/>
          </p:nvCxnSpPr>
          <p:spPr>
            <a:xfrm>
              <a:off x="765166" y="4397845"/>
              <a:ext cx="7708893" cy="0"/>
            </a:xfrm>
            <a:prstGeom prst="line">
              <a:avLst/>
            </a:prstGeom>
            <a:noFill/>
            <a:ln w="3175" cap="flat" cmpd="sng" algn="ctr">
              <a:solidFill>
                <a:srgbClr val="595959"/>
              </a:solidFill>
              <a:prstDash val="sysDot"/>
            </a:ln>
            <a:effectLst/>
          </p:spPr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4C63567-B26F-4A61-9C2D-DF0640D490D4}"/>
                </a:ext>
              </a:extLst>
            </p:cNvPr>
            <p:cNvCxnSpPr/>
            <p:nvPr/>
          </p:nvCxnSpPr>
          <p:spPr>
            <a:xfrm>
              <a:off x="766642" y="3509366"/>
              <a:ext cx="7707417" cy="0"/>
            </a:xfrm>
            <a:prstGeom prst="line">
              <a:avLst/>
            </a:prstGeom>
            <a:noFill/>
            <a:ln w="3175" cap="flat" cmpd="sng" algn="ctr">
              <a:solidFill>
                <a:srgbClr val="595959"/>
              </a:solidFill>
              <a:prstDash val="sysDot"/>
            </a:ln>
            <a:effectLst/>
          </p:spPr>
        </p:cxnSp>
      </p:grpSp>
      <p:sp>
        <p:nvSpPr>
          <p:cNvPr id="31" name="모서리가 둥근 직사각형 56">
            <a:extLst>
              <a:ext uri="{FF2B5EF4-FFF2-40B4-BE49-F238E27FC236}">
                <a16:creationId xmlns:a16="http://schemas.microsoft.com/office/drawing/2014/main" id="{A616C236-8AB2-4C95-9673-B444D916D8B9}"/>
              </a:ext>
            </a:extLst>
          </p:cNvPr>
          <p:cNvSpPr/>
          <p:nvPr/>
        </p:nvSpPr>
        <p:spPr>
          <a:xfrm>
            <a:off x="2260526" y="5142503"/>
            <a:ext cx="7654999" cy="115137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주차별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 성과를 토대로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1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주 예산 확대 및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5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주 예산 축소 운영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최근 입찰경쟁이 심해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1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위로 운영하기엔 다소 무리가 있을 것으로 판단되어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PC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3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순위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Mobile 2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순위로 공격적 입찰 운영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2~4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주차의 경우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1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주차에 비해 매출이 감소되는 추세임을 고려하여 순위 소폭 하향 운영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5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주차는 광고비가 적으나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매출 또한 감소되는 추세로 순위도 대폭 하향하여 광고비 세이브 를 통해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ROAS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개선 예정</a:t>
            </a:r>
            <a:endParaRPr lang="en-US" altLang="ko-KR" sz="16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4384EBD0-2EC1-4B3A-9A17-9602298D3A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6562423"/>
              </p:ext>
            </p:extLst>
          </p:nvPr>
        </p:nvGraphicFramePr>
        <p:xfrm>
          <a:off x="2028315" y="2256132"/>
          <a:ext cx="4003369" cy="21391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0CF98AC-F787-403B-AA75-376142322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900496"/>
              </p:ext>
            </p:extLst>
          </p:nvPr>
        </p:nvGraphicFramePr>
        <p:xfrm>
          <a:off x="6348413" y="2323645"/>
          <a:ext cx="3708400" cy="1934030"/>
        </p:xfrm>
        <a:graphic>
          <a:graphicData uri="http://schemas.openxmlformats.org/drawingml/2006/table">
            <a:tbl>
              <a:tblPr/>
              <a:tblGrid>
                <a:gridCol w="741680">
                  <a:extLst>
                    <a:ext uri="{9D8B030D-6E8A-4147-A177-3AD203B41FA5}">
                      <a16:colId xmlns:a16="http://schemas.microsoft.com/office/drawing/2014/main" val="1958199379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3050567355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3669678444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940495348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3882747634"/>
                    </a:ext>
                  </a:extLst>
                </a:gridCol>
              </a:tblGrid>
              <a:tr h="38680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디바이스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HG꼬딕씨 60g" panose="02020603020101020101" pitchFamily="18" charset="-127"/>
                        <a:ea typeface="HG꼬딕씨 60g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PC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HG꼬딕씨 60g" panose="02020603020101020101" pitchFamily="18" charset="-127"/>
                        <a:ea typeface="HG꼬딕씨 60g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Mobile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565743"/>
                  </a:ext>
                </a:extLst>
              </a:tr>
              <a:tr h="38680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희망 순위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HG꼬딕씨 60g" panose="02020603020101020101" pitchFamily="18" charset="-127"/>
                        <a:ea typeface="HG꼬딕씨 60g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최대 입찰가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희망 순위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최대 입찰가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123013"/>
                  </a:ext>
                </a:extLst>
              </a:tr>
              <a:tr h="3868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주차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순위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HG꼬딕씨 60g" panose="02020603020101020101" pitchFamily="18" charset="-127"/>
                        <a:ea typeface="HG꼬딕씨 60g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7,000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원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HG꼬딕씨 60g" panose="02020603020101020101" pitchFamily="18" charset="-127"/>
                        <a:ea typeface="HG꼬딕씨 60g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5,000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5318836"/>
                  </a:ext>
                </a:extLst>
              </a:tr>
              <a:tr h="3868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2~4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주차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순위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HG꼬딕씨 60g" panose="02020603020101020101" pitchFamily="18" charset="-127"/>
                        <a:ea typeface="HG꼬딕씨 60g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5,000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원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HG꼬딕씨 60g" panose="02020603020101020101" pitchFamily="18" charset="-127"/>
                        <a:ea typeface="HG꼬딕씨 60g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순위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HG꼬딕씨 60g" panose="02020603020101020101" pitchFamily="18" charset="-127"/>
                        <a:ea typeface="HG꼬딕씨 60g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4,000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448784"/>
                  </a:ext>
                </a:extLst>
              </a:tr>
              <a:tr h="3868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주차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8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순위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HG꼬딕씨 60g" panose="02020603020101020101" pitchFamily="18" charset="-127"/>
                        <a:ea typeface="HG꼬딕씨 60g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5,000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순위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HG꼬딕씨 60g" panose="02020603020101020101" pitchFamily="18" charset="-127"/>
                        <a:ea typeface="HG꼬딕씨 60g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4,000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758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156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E6E625-0542-4800-A9E5-8B02552C6EA3}"/>
              </a:ext>
            </a:extLst>
          </p:cNvPr>
          <p:cNvSpPr txBox="1"/>
          <p:nvPr/>
        </p:nvSpPr>
        <p:spPr>
          <a:xfrm>
            <a:off x="3471328" y="609774"/>
            <a:ext cx="5268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Part 2. 10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오픈 강의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및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11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Planning –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운영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Plan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73BC7F5-6D00-43A4-B512-BB0B356324AF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8FECCFB-587E-448E-88A1-93CCB12C7272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D8953C-A871-4981-B4E3-8AB2390B55BB}"/>
              </a:ext>
            </a:extLst>
          </p:cNvPr>
          <p:cNvSpPr txBox="1"/>
          <p:nvPr/>
        </p:nvSpPr>
        <p:spPr>
          <a:xfrm>
            <a:off x="5355314" y="1170390"/>
            <a:ext cx="1481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‘</a:t>
            </a:r>
            <a:r>
              <a:rPr lang="ko-KR" altLang="en-US" sz="1600" b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취파답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’ 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타겟 확장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629DEC-ECB0-45D4-8682-FEE793EDD6FD}"/>
              </a:ext>
            </a:extLst>
          </p:cNvPr>
          <p:cNvSpPr txBox="1"/>
          <p:nvPr/>
        </p:nvSpPr>
        <p:spPr>
          <a:xfrm>
            <a:off x="3349854" y="1557983"/>
            <a:ext cx="5511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DA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매체 중 효율 가장 좋은 페이스북 내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취파답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타겟팅 확장하여 성과 개선 목표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[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페이스북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]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BCC50BD-D9A3-40CF-A04E-826CC9789AEB}"/>
              </a:ext>
            </a:extLst>
          </p:cNvPr>
          <p:cNvGrpSpPr/>
          <p:nvPr/>
        </p:nvGrpSpPr>
        <p:grpSpPr>
          <a:xfrm>
            <a:off x="2222581" y="4887189"/>
            <a:ext cx="7924917" cy="1614279"/>
            <a:chOff x="765166" y="3509366"/>
            <a:chExt cx="7924917" cy="88847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1945CF7-7A19-4E1D-A82B-F7947182F3D8}"/>
                </a:ext>
              </a:extLst>
            </p:cNvPr>
            <p:cNvSpPr txBox="1"/>
            <p:nvPr/>
          </p:nvSpPr>
          <p:spPr>
            <a:xfrm>
              <a:off x="765166" y="3570337"/>
              <a:ext cx="7924917" cy="3859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endParaRPr lang="ko-KR" altLang="en-US" kern="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461176E-B36A-4A3E-BC39-473E639E4F50}"/>
                </a:ext>
              </a:extLst>
            </p:cNvPr>
            <p:cNvCxnSpPr/>
            <p:nvPr/>
          </p:nvCxnSpPr>
          <p:spPr>
            <a:xfrm>
              <a:off x="765166" y="4397845"/>
              <a:ext cx="7708893" cy="0"/>
            </a:xfrm>
            <a:prstGeom prst="line">
              <a:avLst/>
            </a:prstGeom>
            <a:noFill/>
            <a:ln w="3175" cap="flat" cmpd="sng" algn="ctr">
              <a:solidFill>
                <a:srgbClr val="595959"/>
              </a:solidFill>
              <a:prstDash val="sysDot"/>
            </a:ln>
            <a:effectLst/>
          </p:spPr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4C63567-B26F-4A61-9C2D-DF0640D490D4}"/>
                </a:ext>
              </a:extLst>
            </p:cNvPr>
            <p:cNvCxnSpPr/>
            <p:nvPr/>
          </p:nvCxnSpPr>
          <p:spPr>
            <a:xfrm>
              <a:off x="766642" y="3509366"/>
              <a:ext cx="7707417" cy="0"/>
            </a:xfrm>
            <a:prstGeom prst="line">
              <a:avLst/>
            </a:prstGeom>
            <a:noFill/>
            <a:ln w="3175" cap="flat" cmpd="sng" algn="ctr">
              <a:solidFill>
                <a:srgbClr val="595959"/>
              </a:solidFill>
              <a:prstDash val="sysDot"/>
            </a:ln>
            <a:effectLst/>
          </p:spPr>
        </p:cxnSp>
      </p:grpSp>
      <p:sp>
        <p:nvSpPr>
          <p:cNvPr id="31" name="모서리가 둥근 직사각형 56">
            <a:extLst>
              <a:ext uri="{FF2B5EF4-FFF2-40B4-BE49-F238E27FC236}">
                <a16:creationId xmlns:a16="http://schemas.microsoft.com/office/drawing/2014/main" id="{A616C236-8AB2-4C95-9673-B444D916D8B9}"/>
              </a:ext>
            </a:extLst>
          </p:cNvPr>
          <p:cNvSpPr/>
          <p:nvPr/>
        </p:nvSpPr>
        <p:spPr>
          <a:xfrm>
            <a:off x="2260526" y="5142503"/>
            <a:ext cx="7654999" cy="115137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페이스북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10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월 성과 확인 시 </a:t>
            </a:r>
            <a:r>
              <a:rPr lang="ko-KR" altLang="en-US" sz="1400" kern="0" spc="-1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취파답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  성과가 가장 우수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텔라의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 경우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성과가 저조하여 전체적인 예산 축소로 소극적 운영하고 있는 상황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토익은 현 상황 유지위해 지속 모니터링 예정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토익스피킹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오픽은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 트래픽 자체가 저조하여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트래픽 확대 운영 후 성과 판단하여 필터링 예정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latinLnBrk="0">
              <a:defRPr/>
            </a:pP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Wingdings" panose="05000000000000000000" pitchFamily="2" charset="2"/>
              <a:buChar char="ü"/>
              <a:defRPr/>
            </a:pPr>
            <a:r>
              <a:rPr lang="ko-KR" altLang="en-US" sz="1400" kern="0" spc="-1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취파답은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 광고비 비중 대비 매출 이 높아 타겟팅 확장 운영하여 더 많은 매출 증대 확보 가능할 것으로 판단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Wingdings" panose="05000000000000000000" pitchFamily="2" charset="2"/>
              <a:buChar char="ü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성과 모니터링 후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우수한 성과를 보일 시 전 과목 취업 인구통계 타겟팅에 해당 타겟팅 추가 운영 고려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6E9A525A-8DBF-4ED3-AF8F-207B7D5F573C}"/>
              </a:ext>
            </a:extLst>
          </p:cNvPr>
          <p:cNvGraphicFramePr>
            <a:graphicFrameLocks/>
          </p:cNvGraphicFramePr>
          <p:nvPr/>
        </p:nvGraphicFramePr>
        <p:xfrm>
          <a:off x="2053206" y="2274209"/>
          <a:ext cx="3953312" cy="2111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E6596AF-851D-4EA3-8009-29DBBECBECB9}"/>
              </a:ext>
            </a:extLst>
          </p:cNvPr>
          <p:cNvGraphicFramePr>
            <a:graphicFrameLocks noGrp="1"/>
          </p:cNvGraphicFramePr>
          <p:nvPr/>
        </p:nvGraphicFramePr>
        <p:xfrm>
          <a:off x="6348413" y="2311233"/>
          <a:ext cx="3721101" cy="1946440"/>
        </p:xfrm>
        <a:graphic>
          <a:graphicData uri="http://schemas.openxmlformats.org/drawingml/2006/table">
            <a:tbl>
              <a:tblPr/>
              <a:tblGrid>
                <a:gridCol w="1240367">
                  <a:extLst>
                    <a:ext uri="{9D8B030D-6E8A-4147-A177-3AD203B41FA5}">
                      <a16:colId xmlns:a16="http://schemas.microsoft.com/office/drawing/2014/main" val="3981491147"/>
                    </a:ext>
                  </a:extLst>
                </a:gridCol>
                <a:gridCol w="1240367">
                  <a:extLst>
                    <a:ext uri="{9D8B030D-6E8A-4147-A177-3AD203B41FA5}">
                      <a16:colId xmlns:a16="http://schemas.microsoft.com/office/drawing/2014/main" val="8871223"/>
                    </a:ext>
                  </a:extLst>
                </a:gridCol>
                <a:gridCol w="1240367">
                  <a:extLst>
                    <a:ext uri="{9D8B030D-6E8A-4147-A177-3AD203B41FA5}">
                      <a16:colId xmlns:a16="http://schemas.microsoft.com/office/drawing/2014/main" val="1798006653"/>
                    </a:ext>
                  </a:extLst>
                </a:gridCol>
              </a:tblGrid>
              <a:tr h="389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관심사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모수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054455"/>
                  </a:ext>
                </a:extLst>
              </a:tr>
              <a:tr h="389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취업 준비 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7,400,000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현재 운영 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087186"/>
                  </a:ext>
                </a:extLst>
              </a:tr>
              <a:tr h="389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면접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19,698,550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추가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541904"/>
                  </a:ext>
                </a:extLst>
              </a:tr>
              <a:tr h="389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이력서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13,895,890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추가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0152024"/>
                  </a:ext>
                </a:extLst>
              </a:tr>
              <a:tr h="389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최근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30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일 구매한 사람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G꼬딕씨 60g" panose="02020603020101020101" pitchFamily="18" charset="-127"/>
                          <a:ea typeface="HG꼬딕씨 60g" panose="02020603020101020101" pitchFamily="18" charset="-127"/>
                        </a:rPr>
                        <a:t>제외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144561"/>
                  </a:ext>
                </a:extLst>
              </a:tr>
            </a:tbl>
          </a:graphicData>
        </a:graphic>
      </p:graphicFrame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3AAA041-1D65-493F-87BB-9A5B146DE388}"/>
              </a:ext>
            </a:extLst>
          </p:cNvPr>
          <p:cNvSpPr/>
          <p:nvPr/>
        </p:nvSpPr>
        <p:spPr>
          <a:xfrm>
            <a:off x="3904088" y="2520013"/>
            <a:ext cx="450000" cy="15621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90B160-D60B-4696-B64D-6F43618BEC10}"/>
              </a:ext>
            </a:extLst>
          </p:cNvPr>
          <p:cNvSpPr txBox="1"/>
          <p:nvPr/>
        </p:nvSpPr>
        <p:spPr>
          <a:xfrm>
            <a:off x="5127273" y="4274404"/>
            <a:ext cx="8274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* </a:t>
            </a:r>
            <a:r>
              <a:rPr lang="ko-KR" altLang="en-US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기간</a:t>
            </a: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: 10/1 ~ 10/31</a:t>
            </a:r>
            <a:endParaRPr kumimoji="0" lang="ko-KR" altLang="en-US" sz="1000" b="0" i="0" u="none" strike="noStrike" kern="1200" cap="none" spc="-150" normalizeH="0" baseline="0" noProof="0" dirty="0">
              <a:ln>
                <a:solidFill>
                  <a:prstClr val="black">
                    <a:alpha val="200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145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E6E625-0542-4800-A9E5-8B02552C6EA3}"/>
              </a:ext>
            </a:extLst>
          </p:cNvPr>
          <p:cNvSpPr txBox="1"/>
          <p:nvPr/>
        </p:nvSpPr>
        <p:spPr>
          <a:xfrm>
            <a:off x="4730009" y="609774"/>
            <a:ext cx="2751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Part 3. </a:t>
            </a:r>
            <a:r>
              <a:rPr lang="ko-KR" altLang="en-US" sz="2000" spc="-150" dirty="0" err="1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환급반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랜딩 아이디어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73BC7F5-6D00-43A4-B512-BB0B356324AF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8FECCFB-587E-448E-88A1-93CCB12C7272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D8953C-A871-4981-B4E3-8AB2390B55BB}"/>
              </a:ext>
            </a:extLst>
          </p:cNvPr>
          <p:cNvSpPr txBox="1"/>
          <p:nvPr/>
        </p:nvSpPr>
        <p:spPr>
          <a:xfrm>
            <a:off x="4606706" y="1170390"/>
            <a:ext cx="2978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600" b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토익환급반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홍보문구 및 타이틀 제안 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# 1</a:t>
            </a:r>
            <a:endParaRPr lang="ko-KR" altLang="en-US" sz="1600" b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C00000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7B9BE2-FA83-451E-94C7-D7A353B8514A}"/>
              </a:ext>
            </a:extLst>
          </p:cNvPr>
          <p:cNvSpPr txBox="1"/>
          <p:nvPr/>
        </p:nvSpPr>
        <p:spPr>
          <a:xfrm>
            <a:off x="4669209" y="1855769"/>
            <a:ext cx="288091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“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묻고 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5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배로 가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!”</a:t>
            </a:r>
          </a:p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젊은 친구 </a:t>
            </a:r>
            <a:r>
              <a:rPr lang="ko-KR" altLang="en-US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신사답게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0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원에 수강해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pic>
        <p:nvPicPr>
          <p:cNvPr id="3076" name="Picture 4" descr="곽철용에 대한 이미지 검색결과">
            <a:extLst>
              <a:ext uri="{FF2B5EF4-FFF2-40B4-BE49-F238E27FC236}">
                <a16:creationId xmlns:a16="http://schemas.microsoft.com/office/drawing/2014/main" id="{CE17733A-ABE4-436A-A47D-F513EE602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222" y="2727134"/>
            <a:ext cx="3116943" cy="187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925811F-D5D5-4084-A932-3C112F917AF5}"/>
              </a:ext>
            </a:extLst>
          </p:cNvPr>
          <p:cNvCxnSpPr/>
          <p:nvPr/>
        </p:nvCxnSpPr>
        <p:spPr>
          <a:xfrm>
            <a:off x="2222581" y="6440669"/>
            <a:ext cx="7708893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ysDot"/>
          </a:ln>
          <a:effectLst/>
        </p:spPr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5F33541-9606-44C9-AB3E-C03204FCF3B8}"/>
              </a:ext>
            </a:extLst>
          </p:cNvPr>
          <p:cNvCxnSpPr/>
          <p:nvPr/>
        </p:nvCxnSpPr>
        <p:spPr>
          <a:xfrm>
            <a:off x="2224057" y="5329466"/>
            <a:ext cx="7707417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ysDot"/>
          </a:ln>
          <a:effectLst/>
        </p:spPr>
      </p:cxnSp>
      <p:sp>
        <p:nvSpPr>
          <p:cNvPr id="25" name="모서리가 둥근 직사각형 56">
            <a:extLst>
              <a:ext uri="{FF2B5EF4-FFF2-40B4-BE49-F238E27FC236}">
                <a16:creationId xmlns:a16="http://schemas.microsoft.com/office/drawing/2014/main" id="{25DE3818-26CA-41B8-836B-833F84B1EC0F}"/>
              </a:ext>
            </a:extLst>
          </p:cNvPr>
          <p:cNvSpPr/>
          <p:nvPr/>
        </p:nvSpPr>
        <p:spPr>
          <a:xfrm>
            <a:off x="2260526" y="5459071"/>
            <a:ext cx="7654999" cy="887707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최근 타겟 연령대에서 관심이 높은 영화 캐릭터의 대사를 활용한 컨셉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기존에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500%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와 같이 비율로만 </a:t>
            </a:r>
            <a:r>
              <a:rPr lang="ko-KR" altLang="en-US" sz="1400" kern="0" spc="-1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소구하던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 형태에서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‘5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배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‘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로  다르게 표현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</p:txBody>
      </p:sp>
      <p:pic>
        <p:nvPicPr>
          <p:cNvPr id="6146" name="Picture 2" descr="관련 이미지">
            <a:extLst>
              <a:ext uri="{FF2B5EF4-FFF2-40B4-BE49-F238E27FC236}">
                <a16:creationId xmlns:a16="http://schemas.microsoft.com/office/drawing/2014/main" id="{41E06346-EA33-45CD-AA16-B2E9AF9DC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526" y="2732527"/>
            <a:ext cx="3316702" cy="186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관련 이미지">
            <a:extLst>
              <a:ext uri="{FF2B5EF4-FFF2-40B4-BE49-F238E27FC236}">
                <a16:creationId xmlns:a16="http://schemas.microsoft.com/office/drawing/2014/main" id="{266270D5-5353-46B7-AA7C-02A2E5628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21"/>
          <a:stretch/>
        </p:blipFill>
        <p:spPr bwMode="auto">
          <a:xfrm>
            <a:off x="961864" y="2727133"/>
            <a:ext cx="3448504" cy="186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786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E6E625-0542-4800-A9E5-8B02552C6EA3}"/>
              </a:ext>
            </a:extLst>
          </p:cNvPr>
          <p:cNvSpPr txBox="1"/>
          <p:nvPr/>
        </p:nvSpPr>
        <p:spPr>
          <a:xfrm>
            <a:off x="4732414" y="609774"/>
            <a:ext cx="2746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Part 3. </a:t>
            </a:r>
            <a:r>
              <a:rPr lang="ko-KR" altLang="en-US" sz="2000" spc="-150" dirty="0" err="1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환급반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랜딩 아이디어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73BC7F5-6D00-43A4-B512-BB0B356324AF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8FECCFB-587E-448E-88A1-93CCB12C7272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D8953C-A871-4981-B4E3-8AB2390B55BB}"/>
              </a:ext>
            </a:extLst>
          </p:cNvPr>
          <p:cNvSpPr txBox="1"/>
          <p:nvPr/>
        </p:nvSpPr>
        <p:spPr>
          <a:xfrm>
            <a:off x="4589073" y="1170390"/>
            <a:ext cx="3013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600" b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토익환급반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홍보문구 및 타이틀 제안 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# 2</a:t>
            </a:r>
            <a:endParaRPr lang="ko-KR" altLang="en-US" sz="1600" b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C00000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7B9BE2-FA83-451E-94C7-D7A353B8514A}"/>
              </a:ext>
            </a:extLst>
          </p:cNvPr>
          <p:cNvSpPr txBox="1"/>
          <p:nvPr/>
        </p:nvSpPr>
        <p:spPr>
          <a:xfrm>
            <a:off x="4022396" y="1855769"/>
            <a:ext cx="417454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“더 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짠내토익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500% 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환급반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”</a:t>
            </a:r>
          </a:p>
          <a:p>
            <a:pPr algn="ctr"/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0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원으로 </a:t>
            </a:r>
            <a:r>
              <a:rPr lang="ko-KR" altLang="en-US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가성비잡고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 500%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환급으로 </a:t>
            </a:r>
            <a:r>
              <a:rPr lang="ko-KR" altLang="en-US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가심비잡자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!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925811F-D5D5-4084-A932-3C112F917AF5}"/>
              </a:ext>
            </a:extLst>
          </p:cNvPr>
          <p:cNvCxnSpPr/>
          <p:nvPr/>
        </p:nvCxnSpPr>
        <p:spPr>
          <a:xfrm>
            <a:off x="2222581" y="6440669"/>
            <a:ext cx="7708893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ysDot"/>
          </a:ln>
          <a:effectLst/>
        </p:spPr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5F33541-9606-44C9-AB3E-C03204FCF3B8}"/>
              </a:ext>
            </a:extLst>
          </p:cNvPr>
          <p:cNvCxnSpPr/>
          <p:nvPr/>
        </p:nvCxnSpPr>
        <p:spPr>
          <a:xfrm>
            <a:off x="2224057" y="5329466"/>
            <a:ext cx="7707417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ysDot"/>
          </a:ln>
          <a:effectLst/>
        </p:spPr>
      </p:cxnSp>
      <p:sp>
        <p:nvSpPr>
          <p:cNvPr id="25" name="모서리가 둥근 직사각형 56">
            <a:extLst>
              <a:ext uri="{FF2B5EF4-FFF2-40B4-BE49-F238E27FC236}">
                <a16:creationId xmlns:a16="http://schemas.microsoft.com/office/drawing/2014/main" id="{25DE3818-26CA-41B8-836B-833F84B1EC0F}"/>
              </a:ext>
            </a:extLst>
          </p:cNvPr>
          <p:cNvSpPr/>
          <p:nvPr/>
        </p:nvSpPr>
        <p:spPr>
          <a:xfrm>
            <a:off x="2260526" y="5459071"/>
            <a:ext cx="7654999" cy="887707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‘0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원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‘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과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‘</a:t>
            </a:r>
            <a:r>
              <a:rPr lang="ko-KR" altLang="en-US" sz="1400" kern="0" spc="-1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짠내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’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를 </a:t>
            </a:r>
            <a:r>
              <a:rPr lang="ko-KR" altLang="en-US" sz="1400" kern="0" spc="-1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연관지어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 익숙한 느낌이 있는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TV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예능 프로그램명과 유사한 타이틀 설정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프로그램에서 실제 노출되는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‘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가성비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‘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와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‘</a:t>
            </a:r>
            <a:r>
              <a:rPr lang="ko-KR" altLang="en-US" sz="1400" kern="0" spc="-1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가심비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‘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라는 단어 사용으로 친근함 </a:t>
            </a:r>
            <a:r>
              <a:rPr lang="ko-KR" altLang="en-US" sz="1400" kern="0" spc="-1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소구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</p:txBody>
      </p:sp>
      <p:pic>
        <p:nvPicPr>
          <p:cNvPr id="7172" name="Picture 4" descr="관련 이미지">
            <a:extLst>
              <a:ext uri="{FF2B5EF4-FFF2-40B4-BE49-F238E27FC236}">
                <a16:creationId xmlns:a16="http://schemas.microsoft.com/office/drawing/2014/main" id="{1E950244-CE62-4FF6-8007-F9B398F28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806" y="2732794"/>
            <a:ext cx="4816441" cy="202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944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E6E625-0542-4800-A9E5-8B02552C6EA3}"/>
              </a:ext>
            </a:extLst>
          </p:cNvPr>
          <p:cNvSpPr txBox="1"/>
          <p:nvPr/>
        </p:nvSpPr>
        <p:spPr>
          <a:xfrm>
            <a:off x="4732414" y="609774"/>
            <a:ext cx="2746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Part 3. </a:t>
            </a:r>
            <a:r>
              <a:rPr lang="ko-KR" altLang="en-US" sz="2000" spc="-150" dirty="0" err="1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환급반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랜딩 아이디어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73BC7F5-6D00-43A4-B512-BB0B356324AF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8FECCFB-587E-448E-88A1-93CCB12C7272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D8953C-A871-4981-B4E3-8AB2390B55BB}"/>
              </a:ext>
            </a:extLst>
          </p:cNvPr>
          <p:cNvSpPr txBox="1"/>
          <p:nvPr/>
        </p:nvSpPr>
        <p:spPr>
          <a:xfrm>
            <a:off x="4588272" y="1170390"/>
            <a:ext cx="3015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600" b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토익환급반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홍보문구 및 타이틀 제안 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# 3</a:t>
            </a:r>
            <a:endParaRPr lang="ko-KR" altLang="en-US" sz="1600" b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C00000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7B9BE2-FA83-451E-94C7-D7A353B8514A}"/>
              </a:ext>
            </a:extLst>
          </p:cNvPr>
          <p:cNvSpPr txBox="1"/>
          <p:nvPr/>
        </p:nvSpPr>
        <p:spPr>
          <a:xfrm>
            <a:off x="3717825" y="1855769"/>
            <a:ext cx="478368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“마이 리틀 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0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원토익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”</a:t>
            </a:r>
          </a:p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파격적인 </a:t>
            </a:r>
            <a:r>
              <a:rPr lang="ko-KR" altLang="en-US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환급률과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 선생님과의 직접소통으로 토익 졸업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!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925811F-D5D5-4084-A932-3C112F917AF5}"/>
              </a:ext>
            </a:extLst>
          </p:cNvPr>
          <p:cNvCxnSpPr/>
          <p:nvPr/>
        </p:nvCxnSpPr>
        <p:spPr>
          <a:xfrm>
            <a:off x="2222581" y="6440669"/>
            <a:ext cx="7708893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ysDot"/>
          </a:ln>
          <a:effectLst/>
        </p:spPr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5F33541-9606-44C9-AB3E-C03204FCF3B8}"/>
              </a:ext>
            </a:extLst>
          </p:cNvPr>
          <p:cNvCxnSpPr/>
          <p:nvPr/>
        </p:nvCxnSpPr>
        <p:spPr>
          <a:xfrm>
            <a:off x="2224057" y="5329466"/>
            <a:ext cx="7707417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ysDot"/>
          </a:ln>
          <a:effectLst/>
        </p:spPr>
      </p:cxnSp>
      <p:sp>
        <p:nvSpPr>
          <p:cNvPr id="25" name="모서리가 둥근 직사각형 56">
            <a:extLst>
              <a:ext uri="{FF2B5EF4-FFF2-40B4-BE49-F238E27FC236}">
                <a16:creationId xmlns:a16="http://schemas.microsoft.com/office/drawing/2014/main" id="{25DE3818-26CA-41B8-836B-833F84B1EC0F}"/>
              </a:ext>
            </a:extLst>
          </p:cNvPr>
          <p:cNvSpPr/>
          <p:nvPr/>
        </p:nvSpPr>
        <p:spPr>
          <a:xfrm>
            <a:off x="2260526" y="5459071"/>
            <a:ext cx="7654999" cy="887707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최근 화제가 되고 있는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‘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마이 리틀 텔레비전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‘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에서 착안한 컨셉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선생님이 직접 답변해주는 자사만의 특장점을 </a:t>
            </a:r>
            <a:r>
              <a:rPr lang="ko-KR" altLang="en-US" sz="1400" kern="0" spc="-1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소구할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 수 있는 컨셉으로 자연스럽게 영상으로 이어지게 유도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</p:txBody>
      </p:sp>
      <p:pic>
        <p:nvPicPr>
          <p:cNvPr id="8194" name="Picture 2" descr="마이리틀텔레비전V2 14회 모모랜드 낸시 패션 스타일난다">
            <a:extLst>
              <a:ext uri="{FF2B5EF4-FFF2-40B4-BE49-F238E27FC236}">
                <a16:creationId xmlns:a16="http://schemas.microsoft.com/office/drawing/2014/main" id="{9BAA3C38-30BA-4DF6-A35C-7DF74C6F8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40938"/>
            <a:ext cx="3250266" cy="182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마리텔2 후원에 대한 이미지 검색결과">
            <a:extLst>
              <a:ext uri="{FF2B5EF4-FFF2-40B4-BE49-F238E27FC236}">
                <a16:creationId xmlns:a16="http://schemas.microsoft.com/office/drawing/2014/main" id="{80FBE45E-1CA3-4A19-91F5-6B3CEC320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420" y="2740938"/>
            <a:ext cx="3279548" cy="182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76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AFD23A-2E6A-4A60-98A0-019D8DE3582C}"/>
              </a:ext>
            </a:extLst>
          </p:cNvPr>
          <p:cNvSpPr txBox="1"/>
          <p:nvPr/>
        </p:nvSpPr>
        <p:spPr>
          <a:xfrm>
            <a:off x="5068242" y="609774"/>
            <a:ext cx="2074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Part 3.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영상 아이디어</a:t>
            </a:r>
            <a:endParaRPr lang="en-US" altLang="ko-KR" sz="2000" spc="-150" dirty="0">
              <a:ln>
                <a:solidFill>
                  <a:srgbClr val="C00000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B4F68B7-2AA4-4209-AB69-AF67B742CF28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877F824-A182-42DC-B981-6367A4F00CAB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75090C2-1AA4-4857-841B-BB0305DE63C0}"/>
              </a:ext>
            </a:extLst>
          </p:cNvPr>
          <p:cNvSpPr txBox="1"/>
          <p:nvPr/>
        </p:nvSpPr>
        <p:spPr>
          <a:xfrm>
            <a:off x="4985825" y="1170390"/>
            <a:ext cx="2220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1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안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. 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궁금한 건 </a:t>
            </a:r>
            <a:r>
              <a:rPr lang="ko-KR" altLang="en-US" sz="1600" b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나한테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물어봐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9FC9A4-2FDB-4BD7-B0A1-24D909BCC8BA}"/>
              </a:ext>
            </a:extLst>
          </p:cNvPr>
          <p:cNvSpPr/>
          <p:nvPr/>
        </p:nvSpPr>
        <p:spPr>
          <a:xfrm>
            <a:off x="731518" y="1971923"/>
            <a:ext cx="2504660" cy="19621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3CAA3E-CA5C-4814-9737-ABC831ABA8D0}"/>
              </a:ext>
            </a:extLst>
          </p:cNvPr>
          <p:cNvSpPr/>
          <p:nvPr/>
        </p:nvSpPr>
        <p:spPr>
          <a:xfrm>
            <a:off x="3483995" y="1971923"/>
            <a:ext cx="2504660" cy="19621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545326-619B-412A-9EB8-2C103AB9D37E}"/>
              </a:ext>
            </a:extLst>
          </p:cNvPr>
          <p:cNvSpPr/>
          <p:nvPr/>
        </p:nvSpPr>
        <p:spPr>
          <a:xfrm>
            <a:off x="6236472" y="1971923"/>
            <a:ext cx="2504660" cy="19621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D8D303-04F7-4988-A742-593D0B2A261D}"/>
              </a:ext>
            </a:extLst>
          </p:cNvPr>
          <p:cNvSpPr/>
          <p:nvPr/>
        </p:nvSpPr>
        <p:spPr>
          <a:xfrm>
            <a:off x="8988949" y="1971923"/>
            <a:ext cx="2504660" cy="19621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FFCE64-B5F7-469E-BD8E-7FD107DF1CDD}"/>
              </a:ext>
            </a:extLst>
          </p:cNvPr>
          <p:cNvSpPr/>
          <p:nvPr/>
        </p:nvSpPr>
        <p:spPr>
          <a:xfrm>
            <a:off x="731518" y="4215995"/>
            <a:ext cx="2504660" cy="19621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A531D5-44A1-4D86-8AE1-5C8CE2C8D582}"/>
              </a:ext>
            </a:extLst>
          </p:cNvPr>
          <p:cNvSpPr/>
          <p:nvPr/>
        </p:nvSpPr>
        <p:spPr>
          <a:xfrm>
            <a:off x="3483995" y="4215995"/>
            <a:ext cx="2504660" cy="19621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BF22E2-85F8-4A02-AEDC-0E1631C4C231}"/>
              </a:ext>
            </a:extLst>
          </p:cNvPr>
          <p:cNvSpPr/>
          <p:nvPr/>
        </p:nvSpPr>
        <p:spPr>
          <a:xfrm>
            <a:off x="6236472" y="4215995"/>
            <a:ext cx="2504660" cy="19621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CF29D0-5B15-4183-93CE-2126810C59F9}"/>
              </a:ext>
            </a:extLst>
          </p:cNvPr>
          <p:cNvSpPr/>
          <p:nvPr/>
        </p:nvSpPr>
        <p:spPr>
          <a:xfrm>
            <a:off x="8988949" y="4215995"/>
            <a:ext cx="2504660" cy="19621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875D2C-9A24-466E-BAF7-4EECDBF062B2}"/>
              </a:ext>
            </a:extLst>
          </p:cNvPr>
          <p:cNvSpPr txBox="1"/>
          <p:nvPr/>
        </p:nvSpPr>
        <p:spPr>
          <a:xfrm>
            <a:off x="888035" y="2691394"/>
            <a:ext cx="2191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수강생이 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카카오톡 </a:t>
            </a:r>
            <a:r>
              <a:rPr lang="en-US" altLang="ko-KR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QnA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에 질문을 등록한다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06598C-5B4F-4D7C-9C2C-11B6753704C6}"/>
              </a:ext>
            </a:extLst>
          </p:cNvPr>
          <p:cNvSpPr txBox="1"/>
          <p:nvPr/>
        </p:nvSpPr>
        <p:spPr>
          <a:xfrm>
            <a:off x="3738295" y="2616259"/>
            <a:ext cx="19960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답변이 등록되고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답변을 확인한 수험생 왈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“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오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~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엄청 빠르고 정확하네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?”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27E4AA-D422-41F2-8E8E-2D900C12108E}"/>
              </a:ext>
            </a:extLst>
          </p:cNvPr>
          <p:cNvSpPr txBox="1"/>
          <p:nvPr/>
        </p:nvSpPr>
        <p:spPr>
          <a:xfrm>
            <a:off x="6885913" y="2723981"/>
            <a:ext cx="1205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화면이 바뀌면서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강사님 등장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F48DD3-30E3-49F2-832E-8332096609CE}"/>
              </a:ext>
            </a:extLst>
          </p:cNvPr>
          <p:cNvSpPr txBox="1"/>
          <p:nvPr/>
        </p:nvSpPr>
        <p:spPr>
          <a:xfrm>
            <a:off x="9481295" y="2723981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강사님 왈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“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어때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?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내가 좀 하지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?”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90AE5F-0124-404E-B5B2-1955B5F38BBE}"/>
              </a:ext>
            </a:extLst>
          </p:cNvPr>
          <p:cNvSpPr txBox="1"/>
          <p:nvPr/>
        </p:nvSpPr>
        <p:spPr>
          <a:xfrm>
            <a:off x="1017078" y="4874108"/>
            <a:ext cx="19335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화면에 자막으로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[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파고다인강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카카오톡 </a:t>
            </a:r>
            <a:r>
              <a:rPr lang="en-US" altLang="ko-KR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QnA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는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답변을 강사님이 직접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!]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F0CEDF-2B29-4469-9129-19F5985EDC46}"/>
              </a:ext>
            </a:extLst>
          </p:cNvPr>
          <p:cNvSpPr txBox="1"/>
          <p:nvPr/>
        </p:nvSpPr>
        <p:spPr>
          <a:xfrm>
            <a:off x="3750323" y="4874108"/>
            <a:ext cx="19720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다시 강사님이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휴대폰을 내밀며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(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휴대폰 화면에 카카오톡 </a:t>
            </a:r>
            <a:r>
              <a:rPr lang="en-US" altLang="ko-KR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QnA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8C0E0-3F1A-41B9-BC22-521822DAB303}"/>
              </a:ext>
            </a:extLst>
          </p:cNvPr>
          <p:cNvSpPr txBox="1"/>
          <p:nvPr/>
        </p:nvSpPr>
        <p:spPr>
          <a:xfrm>
            <a:off x="6945223" y="4935466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궁금한 건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나한테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물어봐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6EF3C-D516-4617-940C-AC99FB9D83CE}"/>
              </a:ext>
            </a:extLst>
          </p:cNvPr>
          <p:cNvSpPr txBox="1"/>
          <p:nvPr/>
        </p:nvSpPr>
        <p:spPr>
          <a:xfrm>
            <a:off x="9324201" y="5043187"/>
            <a:ext cx="1834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파고다인강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–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카카오톡 </a:t>
            </a:r>
            <a:r>
              <a:rPr lang="en-US" altLang="ko-KR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QnA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387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AFD23A-2E6A-4A60-98A0-019D8DE3582C}"/>
              </a:ext>
            </a:extLst>
          </p:cNvPr>
          <p:cNvSpPr txBox="1"/>
          <p:nvPr/>
        </p:nvSpPr>
        <p:spPr>
          <a:xfrm>
            <a:off x="5068240" y="609774"/>
            <a:ext cx="2074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Part 3.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영상 아이디어</a:t>
            </a:r>
            <a:endParaRPr lang="en-US" altLang="ko-KR" sz="2000" spc="-150" dirty="0">
              <a:ln>
                <a:solidFill>
                  <a:srgbClr val="C00000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B4F68B7-2AA4-4209-AB69-AF67B742CF28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877F824-A182-42DC-B981-6367A4F00CAB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75090C2-1AA4-4857-841B-BB0305DE63C0}"/>
              </a:ext>
            </a:extLst>
          </p:cNvPr>
          <p:cNvSpPr txBox="1"/>
          <p:nvPr/>
        </p:nvSpPr>
        <p:spPr>
          <a:xfrm>
            <a:off x="4900068" y="1170390"/>
            <a:ext cx="2392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2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안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. 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언제 물어봐도 강사가 직접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9FC9A4-2FDB-4BD7-B0A1-24D909BCC8BA}"/>
              </a:ext>
            </a:extLst>
          </p:cNvPr>
          <p:cNvSpPr/>
          <p:nvPr/>
        </p:nvSpPr>
        <p:spPr>
          <a:xfrm>
            <a:off x="731518" y="1971923"/>
            <a:ext cx="2504660" cy="19621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3CAA3E-CA5C-4814-9737-ABC831ABA8D0}"/>
              </a:ext>
            </a:extLst>
          </p:cNvPr>
          <p:cNvSpPr/>
          <p:nvPr/>
        </p:nvSpPr>
        <p:spPr>
          <a:xfrm>
            <a:off x="3483995" y="1971923"/>
            <a:ext cx="2504660" cy="19621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545326-619B-412A-9EB8-2C103AB9D37E}"/>
              </a:ext>
            </a:extLst>
          </p:cNvPr>
          <p:cNvSpPr/>
          <p:nvPr/>
        </p:nvSpPr>
        <p:spPr>
          <a:xfrm>
            <a:off x="6236472" y="1971923"/>
            <a:ext cx="2504660" cy="19621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D8D303-04F7-4988-A742-593D0B2A261D}"/>
              </a:ext>
            </a:extLst>
          </p:cNvPr>
          <p:cNvSpPr/>
          <p:nvPr/>
        </p:nvSpPr>
        <p:spPr>
          <a:xfrm>
            <a:off x="8988949" y="1971923"/>
            <a:ext cx="2504660" cy="19621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FFCE64-B5F7-469E-BD8E-7FD107DF1CDD}"/>
              </a:ext>
            </a:extLst>
          </p:cNvPr>
          <p:cNvSpPr/>
          <p:nvPr/>
        </p:nvSpPr>
        <p:spPr>
          <a:xfrm>
            <a:off x="731518" y="4215995"/>
            <a:ext cx="2504660" cy="19621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A531D5-44A1-4D86-8AE1-5C8CE2C8D582}"/>
              </a:ext>
            </a:extLst>
          </p:cNvPr>
          <p:cNvSpPr/>
          <p:nvPr/>
        </p:nvSpPr>
        <p:spPr>
          <a:xfrm>
            <a:off x="3483995" y="4215995"/>
            <a:ext cx="2504660" cy="19621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BF22E2-85F8-4A02-AEDC-0E1631C4C231}"/>
              </a:ext>
            </a:extLst>
          </p:cNvPr>
          <p:cNvSpPr/>
          <p:nvPr/>
        </p:nvSpPr>
        <p:spPr>
          <a:xfrm>
            <a:off x="6236472" y="4215995"/>
            <a:ext cx="2504660" cy="19621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CF29D0-5B15-4183-93CE-2126810C59F9}"/>
              </a:ext>
            </a:extLst>
          </p:cNvPr>
          <p:cNvSpPr/>
          <p:nvPr/>
        </p:nvSpPr>
        <p:spPr>
          <a:xfrm>
            <a:off x="8988949" y="4215995"/>
            <a:ext cx="2504660" cy="19621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875D2C-9A24-466E-BAF7-4EECDBF062B2}"/>
              </a:ext>
            </a:extLst>
          </p:cNvPr>
          <p:cNvSpPr txBox="1"/>
          <p:nvPr/>
        </p:nvSpPr>
        <p:spPr>
          <a:xfrm>
            <a:off x="1001851" y="2691394"/>
            <a:ext cx="1964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파고다인강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대표강사가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밥을 먹으며 휴대폰을 만진다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06598C-5B4F-4D7C-9C2C-11B6753704C6}"/>
              </a:ext>
            </a:extLst>
          </p:cNvPr>
          <p:cNvSpPr txBox="1"/>
          <p:nvPr/>
        </p:nvSpPr>
        <p:spPr>
          <a:xfrm>
            <a:off x="3765546" y="2691394"/>
            <a:ext cx="1941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커피를 마시면서도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휴대폰으로 무언가를 적는다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27E4AA-D422-41F2-8E8E-2D900C12108E}"/>
              </a:ext>
            </a:extLst>
          </p:cNvPr>
          <p:cNvSpPr txBox="1"/>
          <p:nvPr/>
        </p:nvSpPr>
        <p:spPr>
          <a:xfrm>
            <a:off x="6660693" y="2723981"/>
            <a:ext cx="1656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회식을 하면서도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저녁에 산책을 하면서도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F48DD3-30E3-49F2-832E-8332096609CE}"/>
              </a:ext>
            </a:extLst>
          </p:cNvPr>
          <p:cNvSpPr txBox="1"/>
          <p:nvPr/>
        </p:nvSpPr>
        <p:spPr>
          <a:xfrm>
            <a:off x="9270503" y="2723981"/>
            <a:ext cx="19415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심지어 화장실에서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볼일을 보면서도 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휴대폰으로 무언가를 적는다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90AE5F-0124-404E-B5B2-1955B5F38BBE}"/>
              </a:ext>
            </a:extLst>
          </p:cNvPr>
          <p:cNvSpPr txBox="1"/>
          <p:nvPr/>
        </p:nvSpPr>
        <p:spPr>
          <a:xfrm>
            <a:off x="1155740" y="4874108"/>
            <a:ext cx="16562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화장실에서 나오는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강사에게 누군가 묻는다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“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선생님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뭐하세요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?”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F0CEDF-2B29-4469-9129-19F5985EDC46}"/>
              </a:ext>
            </a:extLst>
          </p:cNvPr>
          <p:cNvSpPr txBox="1"/>
          <p:nvPr/>
        </p:nvSpPr>
        <p:spPr>
          <a:xfrm>
            <a:off x="3746316" y="4874108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다시 강사님이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휴대폰을 내밀며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(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휴대폰 화면에 카카오톡 </a:t>
            </a:r>
            <a:r>
              <a:rPr lang="en-US" altLang="ko-KR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QnA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)</a:t>
            </a:r>
          </a:p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지금 답변 달아주고 있어요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8C0E0-3F1A-41B9-BC22-521822DAB303}"/>
              </a:ext>
            </a:extLst>
          </p:cNvPr>
          <p:cNvSpPr txBox="1"/>
          <p:nvPr/>
        </p:nvSpPr>
        <p:spPr>
          <a:xfrm>
            <a:off x="6788931" y="4935466"/>
            <a:ext cx="13997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자막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[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궁금한건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카톡으로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답변은 강사가 직접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6EF3C-D516-4617-940C-AC99FB9D83CE}"/>
              </a:ext>
            </a:extLst>
          </p:cNvPr>
          <p:cNvSpPr txBox="1"/>
          <p:nvPr/>
        </p:nvSpPr>
        <p:spPr>
          <a:xfrm>
            <a:off x="9324201" y="5043187"/>
            <a:ext cx="1834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파고다인강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–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카카오톡 </a:t>
            </a:r>
            <a:r>
              <a:rPr lang="en-US" altLang="ko-KR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QnA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996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3F3127-B15D-418D-A586-BE2B707AEC65}"/>
              </a:ext>
            </a:extLst>
          </p:cNvPr>
          <p:cNvSpPr txBox="1"/>
          <p:nvPr/>
        </p:nvSpPr>
        <p:spPr>
          <a:xfrm>
            <a:off x="4459578" y="609774"/>
            <a:ext cx="3291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Part 1. 10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운영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 - SUMMARY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C27F6E-2CF3-4973-974F-B10D7C342D65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1C9FEC-0DEA-4905-AD7D-B3C207C2F1E7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B8AD4F-7B21-4477-B11B-315917DFB6EE}"/>
              </a:ext>
            </a:extLst>
          </p:cNvPr>
          <p:cNvSpPr txBox="1"/>
          <p:nvPr/>
        </p:nvSpPr>
        <p:spPr>
          <a:xfrm>
            <a:off x="5316025" y="1170390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10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월 전체 성과 요약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95F8B-075F-40FF-938F-1F190E96E97B}"/>
              </a:ext>
            </a:extLst>
          </p:cNvPr>
          <p:cNvSpPr txBox="1"/>
          <p:nvPr/>
        </p:nvSpPr>
        <p:spPr>
          <a:xfrm>
            <a:off x="4106459" y="1557983"/>
            <a:ext cx="3998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목표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예산 달성을 위해 매체 최적화 및 비효율 소재 필터링 진행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D78A19E-2432-4261-8C57-4D0503B7F53A}"/>
              </a:ext>
            </a:extLst>
          </p:cNvPr>
          <p:cNvGrpSpPr/>
          <p:nvPr/>
        </p:nvGrpSpPr>
        <p:grpSpPr>
          <a:xfrm>
            <a:off x="2222581" y="5552962"/>
            <a:ext cx="7924917" cy="887707"/>
            <a:chOff x="765166" y="3509366"/>
            <a:chExt cx="7924917" cy="88847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648132-4609-43C3-8D80-2489FE360D9F}"/>
                </a:ext>
              </a:extLst>
            </p:cNvPr>
            <p:cNvSpPr txBox="1"/>
            <p:nvPr/>
          </p:nvSpPr>
          <p:spPr>
            <a:xfrm>
              <a:off x="765166" y="3570337"/>
              <a:ext cx="792491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endParaRPr lang="ko-KR" altLang="en-US" kern="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73544CE-4628-4BAC-83FE-6B96CE2C1328}"/>
                </a:ext>
              </a:extLst>
            </p:cNvPr>
            <p:cNvCxnSpPr/>
            <p:nvPr/>
          </p:nvCxnSpPr>
          <p:spPr>
            <a:xfrm>
              <a:off x="765166" y="4397845"/>
              <a:ext cx="7708893" cy="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ysDot"/>
            </a:ln>
            <a:effectLst/>
          </p:spPr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9B4962A-37D8-449B-9297-36A029DB24BF}"/>
                </a:ext>
              </a:extLst>
            </p:cNvPr>
            <p:cNvCxnSpPr/>
            <p:nvPr/>
          </p:nvCxnSpPr>
          <p:spPr>
            <a:xfrm>
              <a:off x="766642" y="3509366"/>
              <a:ext cx="7707417" cy="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ysDot"/>
            </a:ln>
            <a:effectLst/>
          </p:spPr>
        </p:cxnSp>
      </p:grpSp>
      <p:sp>
        <p:nvSpPr>
          <p:cNvPr id="16" name="모서리가 둥근 직사각형 56">
            <a:extLst>
              <a:ext uri="{FF2B5EF4-FFF2-40B4-BE49-F238E27FC236}">
                <a16:creationId xmlns:a16="http://schemas.microsoft.com/office/drawing/2014/main" id="{9827017D-460B-43E9-8AF5-5E9F4F51AAAB}"/>
              </a:ext>
            </a:extLst>
          </p:cNvPr>
          <p:cNvSpPr/>
          <p:nvPr/>
        </p:nvSpPr>
        <p:spPr>
          <a:xfrm>
            <a:off x="2260526" y="5534361"/>
            <a:ext cx="7654999" cy="887707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85750" indent="-285750" latinLnBrk="0">
              <a:buFont typeface="Wingdings" panose="05000000000000000000" pitchFamily="2" charset="2"/>
              <a:buChar char="ü"/>
              <a:defRPr/>
            </a:pP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9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월 대비 광고비 약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8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천만원 감소하며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매출은 감소하였으나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효율화 진행으로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CTR, ROAS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모두 개선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Wingdings" panose="05000000000000000000" pitchFamily="2" charset="2"/>
              <a:buChar char="ü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매체 축소 시 비효율 매체를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OFF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했기 때문에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ROAS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개선에 영향은 없는 것으로 판단되어 추가 개선은 필수적인 과제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</p:txBody>
      </p: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E6829374-1268-4C50-828C-475ACE1EF2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499529"/>
              </p:ext>
            </p:extLst>
          </p:nvPr>
        </p:nvGraphicFramePr>
        <p:xfrm>
          <a:off x="2044504" y="2238998"/>
          <a:ext cx="3990195" cy="215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89A0E82A-D956-4D1A-8A3A-D7620EAA0D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1913552"/>
              </p:ext>
            </p:extLst>
          </p:nvPr>
        </p:nvGraphicFramePr>
        <p:xfrm>
          <a:off x="6254097" y="2238999"/>
          <a:ext cx="3893399" cy="2154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6259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E6E625-0542-4800-A9E5-8B02552C6EA3}"/>
              </a:ext>
            </a:extLst>
          </p:cNvPr>
          <p:cNvSpPr txBox="1"/>
          <p:nvPr/>
        </p:nvSpPr>
        <p:spPr>
          <a:xfrm>
            <a:off x="4520818" y="609774"/>
            <a:ext cx="3169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Part 3. </a:t>
            </a:r>
            <a:r>
              <a:rPr lang="ko-KR" altLang="en-US" sz="2000" spc="-150" dirty="0" err="1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점수갱신반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랜딩 아이디어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73BC7F5-6D00-43A4-B512-BB0B356324AF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8FECCFB-587E-448E-88A1-93CCB12C7272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D8953C-A871-4981-B4E3-8AB2390B55BB}"/>
              </a:ext>
            </a:extLst>
          </p:cNvPr>
          <p:cNvSpPr txBox="1"/>
          <p:nvPr/>
        </p:nvSpPr>
        <p:spPr>
          <a:xfrm>
            <a:off x="4693262" y="1170390"/>
            <a:ext cx="2805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600" b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점수갱신반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홍보문구 및 타이틀 제안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E57880-5490-449F-A48C-69A772A2022F}"/>
              </a:ext>
            </a:extLst>
          </p:cNvPr>
          <p:cNvSpPr txBox="1"/>
          <p:nvPr/>
        </p:nvSpPr>
        <p:spPr>
          <a:xfrm>
            <a:off x="1543840" y="2328862"/>
            <a:ext cx="3031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미운 우리 토익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! </a:t>
            </a:r>
          </a:p>
          <a:p>
            <a:pPr algn="ctr"/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파고다인강에서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점수 갱신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!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다시 쓰는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토익일기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!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DB9758D-83F9-4E85-8842-4888AE0F45E9}"/>
              </a:ext>
            </a:extLst>
          </p:cNvPr>
          <p:cNvSpPr txBox="1"/>
          <p:nvPr/>
        </p:nvSpPr>
        <p:spPr>
          <a:xfrm>
            <a:off x="1627204" y="2926417"/>
            <a:ext cx="28648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토익이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돌아왔다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!</a:t>
            </a:r>
          </a:p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여권만 갱신하지 말고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토익점수도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갱신하자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FDA8969-54C1-42F4-BBFE-A08C865EDF25}"/>
              </a:ext>
            </a:extLst>
          </p:cNvPr>
          <p:cNvSpPr txBox="1"/>
          <p:nvPr/>
        </p:nvSpPr>
        <p:spPr>
          <a:xfrm>
            <a:off x="1391555" y="3768993"/>
            <a:ext cx="3336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전국토익자랑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!</a:t>
            </a:r>
          </a:p>
          <a:p>
            <a:pPr algn="ctr"/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파고다인강에서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갱신한 내 점수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환급으로 자랑하자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pic>
        <p:nvPicPr>
          <p:cNvPr id="1026" name="Picture 2" descr="[나의 경쟁상대는, 어제의 나]">
            <a:extLst>
              <a:ext uri="{FF2B5EF4-FFF2-40B4-BE49-F238E27FC236}">
                <a16:creationId xmlns:a16="http://schemas.microsoft.com/office/drawing/2014/main" id="{03F1BEEC-1C0E-4248-A026-897B2E63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645" y="3041961"/>
            <a:ext cx="1013094" cy="121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무한도전 나vs나에 대한 이미지 검색결과">
            <a:extLst>
              <a:ext uri="{FF2B5EF4-FFF2-40B4-BE49-F238E27FC236}">
                <a16:creationId xmlns:a16="http://schemas.microsoft.com/office/drawing/2014/main" id="{37A05C37-6949-4A77-AF33-904C0C88D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025" y="3095811"/>
            <a:ext cx="1241242" cy="69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나vs나에 대한 이미지 검색결과">
            <a:extLst>
              <a:ext uri="{FF2B5EF4-FFF2-40B4-BE49-F238E27FC236}">
                <a16:creationId xmlns:a16="http://schemas.microsoft.com/office/drawing/2014/main" id="{6E738EBF-79A4-462B-BFBB-45EA77DFA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667" y="3917460"/>
            <a:ext cx="1244600" cy="68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나vs나에 대한 이미지 검색결과">
            <a:extLst>
              <a:ext uri="{FF2B5EF4-FFF2-40B4-BE49-F238E27FC236}">
                <a16:creationId xmlns:a16="http://schemas.microsoft.com/office/drawing/2014/main" id="{D7C36A12-630C-4130-A36F-572AA0230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667" y="4669073"/>
            <a:ext cx="1247957" cy="70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갱신 -보험에 대한 이미지 검색결과">
            <a:extLst>
              <a:ext uri="{FF2B5EF4-FFF2-40B4-BE49-F238E27FC236}">
                <a16:creationId xmlns:a16="http://schemas.microsoft.com/office/drawing/2014/main" id="{DF304665-75BF-45C6-9F3A-862C99537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706" y="2312189"/>
            <a:ext cx="996438" cy="66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갱신 -보험에 대한 이미지 검색결과">
            <a:extLst>
              <a:ext uri="{FF2B5EF4-FFF2-40B4-BE49-F238E27FC236}">
                <a16:creationId xmlns:a16="http://schemas.microsoft.com/office/drawing/2014/main" id="{81D5CCB6-49FC-4C43-B498-5DCEC36DB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024" y="2311662"/>
            <a:ext cx="1244600" cy="68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관련 이미지">
            <a:extLst>
              <a:ext uri="{FF2B5EF4-FFF2-40B4-BE49-F238E27FC236}">
                <a16:creationId xmlns:a16="http://schemas.microsoft.com/office/drawing/2014/main" id="{7E684392-06CA-4756-BF3E-96F1F7188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645" y="4323154"/>
            <a:ext cx="1831270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F5CD189-4380-4FA4-88AC-B6A4D2EDB755}"/>
              </a:ext>
            </a:extLst>
          </p:cNvPr>
          <p:cNvSpPr txBox="1"/>
          <p:nvPr/>
        </p:nvSpPr>
        <p:spPr>
          <a:xfrm>
            <a:off x="2083340" y="4453743"/>
            <a:ext cx="1983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여권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공인인증서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운전면허증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어플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(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업데이트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)</a:t>
            </a:r>
          </a:p>
        </p:txBody>
      </p:sp>
      <p:pic>
        <p:nvPicPr>
          <p:cNvPr id="2052" name="Picture 4" descr="갱신 -보험에 대한 이미지 검색결과">
            <a:extLst>
              <a:ext uri="{FF2B5EF4-FFF2-40B4-BE49-F238E27FC236}">
                <a16:creationId xmlns:a16="http://schemas.microsoft.com/office/drawing/2014/main" id="{2DB405CE-9DA0-4FD1-AA71-5509387BF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645" y="4911854"/>
            <a:ext cx="1078884" cy="72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갱신 -보험에 대한 이미지 검색결과">
            <a:extLst>
              <a:ext uri="{FF2B5EF4-FFF2-40B4-BE49-F238E27FC236}">
                <a16:creationId xmlns:a16="http://schemas.microsoft.com/office/drawing/2014/main" id="{840CC240-C6FF-498E-A48D-03CB7C018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821" y="2308908"/>
            <a:ext cx="885723" cy="66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갱신 -보험에 대한 이미지 검색결과">
            <a:extLst>
              <a:ext uri="{FF2B5EF4-FFF2-40B4-BE49-F238E27FC236}">
                <a16:creationId xmlns:a16="http://schemas.microsoft.com/office/drawing/2014/main" id="{2151A861-6227-436D-A017-F5F1FF0A2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60" y="3038680"/>
            <a:ext cx="1852555" cy="118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갱신 -보험에 대한 이미지 검색결과">
            <a:extLst>
              <a:ext uri="{FF2B5EF4-FFF2-40B4-BE49-F238E27FC236}">
                <a16:creationId xmlns:a16="http://schemas.microsoft.com/office/drawing/2014/main" id="{D0415AE2-1C56-41BB-A91A-B57CA826B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088" y="4929794"/>
            <a:ext cx="1270327" cy="75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ED2DF0-3FCF-4D38-85AE-73A10BED34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06200" y="2276474"/>
            <a:ext cx="1244601" cy="726774"/>
          </a:xfrm>
          <a:prstGeom prst="rect">
            <a:avLst/>
          </a:prstGeom>
        </p:spPr>
      </p:pic>
      <p:pic>
        <p:nvPicPr>
          <p:cNvPr id="2068" name="Picture 20" descr="갱신 -보험에 대한 이미지 검색결과">
            <a:extLst>
              <a:ext uri="{FF2B5EF4-FFF2-40B4-BE49-F238E27FC236}">
                <a16:creationId xmlns:a16="http://schemas.microsoft.com/office/drawing/2014/main" id="{3EAAE7F7-FAF5-4D12-B63A-A7614CD72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106" y="4804179"/>
            <a:ext cx="1473193" cy="82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FC1E147-9529-44CA-A871-F9900FAE4044}"/>
              </a:ext>
            </a:extLst>
          </p:cNvPr>
          <p:cNvSpPr txBox="1"/>
          <p:nvPr/>
        </p:nvSpPr>
        <p:spPr>
          <a:xfrm>
            <a:off x="1836481" y="5042884"/>
            <a:ext cx="2476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1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년에 한 번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공인인증서는 갱신하면서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 algn="ctr"/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토익점수는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왜 모른 척해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93320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50C1489-E430-4E66-B590-A74B46C69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794026"/>
              </p:ext>
            </p:extLst>
          </p:nvPr>
        </p:nvGraphicFramePr>
        <p:xfrm>
          <a:off x="933448" y="1803401"/>
          <a:ext cx="10325105" cy="4004806"/>
        </p:xfrm>
        <a:graphic>
          <a:graphicData uri="http://schemas.openxmlformats.org/drawingml/2006/table">
            <a:tbl>
              <a:tblPr/>
              <a:tblGrid>
                <a:gridCol w="984252">
                  <a:extLst>
                    <a:ext uri="{9D8B030D-6E8A-4147-A177-3AD203B41FA5}">
                      <a16:colId xmlns:a16="http://schemas.microsoft.com/office/drawing/2014/main" val="1920400343"/>
                    </a:ext>
                  </a:extLst>
                </a:gridCol>
                <a:gridCol w="1401742">
                  <a:extLst>
                    <a:ext uri="{9D8B030D-6E8A-4147-A177-3AD203B41FA5}">
                      <a16:colId xmlns:a16="http://schemas.microsoft.com/office/drawing/2014/main" val="3609987503"/>
                    </a:ext>
                  </a:extLst>
                </a:gridCol>
                <a:gridCol w="1192997">
                  <a:extLst>
                    <a:ext uri="{9D8B030D-6E8A-4147-A177-3AD203B41FA5}">
                      <a16:colId xmlns:a16="http://schemas.microsoft.com/office/drawing/2014/main" val="968737908"/>
                    </a:ext>
                  </a:extLst>
                </a:gridCol>
                <a:gridCol w="1192997">
                  <a:extLst>
                    <a:ext uri="{9D8B030D-6E8A-4147-A177-3AD203B41FA5}">
                      <a16:colId xmlns:a16="http://schemas.microsoft.com/office/drawing/2014/main" val="735102733"/>
                    </a:ext>
                  </a:extLst>
                </a:gridCol>
                <a:gridCol w="1192997">
                  <a:extLst>
                    <a:ext uri="{9D8B030D-6E8A-4147-A177-3AD203B41FA5}">
                      <a16:colId xmlns:a16="http://schemas.microsoft.com/office/drawing/2014/main" val="834621525"/>
                    </a:ext>
                  </a:extLst>
                </a:gridCol>
                <a:gridCol w="1192997">
                  <a:extLst>
                    <a:ext uri="{9D8B030D-6E8A-4147-A177-3AD203B41FA5}">
                      <a16:colId xmlns:a16="http://schemas.microsoft.com/office/drawing/2014/main" val="2342825141"/>
                    </a:ext>
                  </a:extLst>
                </a:gridCol>
                <a:gridCol w="1192997">
                  <a:extLst>
                    <a:ext uri="{9D8B030D-6E8A-4147-A177-3AD203B41FA5}">
                      <a16:colId xmlns:a16="http://schemas.microsoft.com/office/drawing/2014/main" val="4160637736"/>
                    </a:ext>
                  </a:extLst>
                </a:gridCol>
                <a:gridCol w="994164">
                  <a:extLst>
                    <a:ext uri="{9D8B030D-6E8A-4147-A177-3AD203B41FA5}">
                      <a16:colId xmlns:a16="http://schemas.microsoft.com/office/drawing/2014/main" val="305728268"/>
                    </a:ext>
                  </a:extLst>
                </a:gridCol>
                <a:gridCol w="979962">
                  <a:extLst>
                    <a:ext uri="{9D8B030D-6E8A-4147-A177-3AD203B41FA5}">
                      <a16:colId xmlns:a16="http://schemas.microsoft.com/office/drawing/2014/main" val="2802880823"/>
                    </a:ext>
                  </a:extLst>
                </a:gridCol>
              </a:tblGrid>
              <a:tr h="22126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예상 노출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예상 클릭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CTR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CPC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광고비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매출액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ROAS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9181060"/>
                  </a:ext>
                </a:extLst>
              </a:tr>
              <a:tr h="210197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SA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네이버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12,178,483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28,011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0.23%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2,142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60,000,000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167,025,200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278%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011918"/>
                  </a:ext>
                </a:extLst>
              </a:tr>
              <a:tr h="210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다음</a:t>
                      </a:r>
                      <a:endParaRPr lang="ko-KR" altLang="en-US" dirty="0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704,847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3,947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0.56%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1,013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4,000,000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8,000,000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200%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8751555"/>
                  </a:ext>
                </a:extLst>
              </a:tr>
              <a:tr h="210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구글</a:t>
                      </a:r>
                      <a:endParaRPr lang="ko-KR" altLang="en-US" dirty="0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225,617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9,950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4.41%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1,687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16,788,000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77,224,800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460%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2424534"/>
                  </a:ext>
                </a:extLst>
              </a:tr>
              <a:tr h="210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네이버 브랜드검색</a:t>
                      </a:r>
                      <a:endParaRPr lang="ko-KR" altLang="en-US" dirty="0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80,135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15,405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19.22%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844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13,000,000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174,075,000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1339%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6391889"/>
                  </a:ext>
                </a:extLst>
              </a:tr>
              <a:tr h="210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다음 브랜드검색</a:t>
                      </a:r>
                      <a:endParaRPr lang="ko-KR" altLang="en-US" dirty="0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3,388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491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14.49%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941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462,000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2,000,000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433%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535829"/>
                  </a:ext>
                </a:extLst>
              </a:tr>
              <a:tr h="210197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sub Total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13,192,470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57,804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0.44%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1,631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94,250,000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428,325,000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454%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660067"/>
                  </a:ext>
                </a:extLst>
              </a:tr>
              <a:tr h="210197">
                <a:tc rowSpan="10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DA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모비온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235,240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178,194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75.75%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5,500,000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12,000,000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218%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489809"/>
                  </a:ext>
                </a:extLst>
              </a:tr>
              <a:tr h="210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GDN</a:t>
                      </a:r>
                      <a:endParaRPr lang="ko-KR" altLang="en-US" dirty="0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14,152,110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19,813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0.14%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505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10,000,000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23,000,000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230%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6620546"/>
                  </a:ext>
                </a:extLst>
              </a:tr>
              <a:tr h="210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크리테오</a:t>
                      </a:r>
                      <a:endParaRPr lang="ko-KR" altLang="en-US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13,841,114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25,307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0.18%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237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6,000,000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7,200,000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120%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86745"/>
                  </a:ext>
                </a:extLst>
              </a:tr>
              <a:tr h="210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타불라</a:t>
                      </a:r>
                      <a:endParaRPr lang="ko-KR" altLang="en-US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1,237,113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12,000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0.97%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250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3,000,000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9,300,000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310%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041578"/>
                  </a:ext>
                </a:extLst>
              </a:tr>
              <a:tr h="210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데이블</a:t>
                      </a:r>
                      <a:endParaRPr lang="ko-KR" altLang="en-US" dirty="0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1,283,422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12,000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0.94%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250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3,000,000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9,900,000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330%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938543"/>
                  </a:ext>
                </a:extLst>
              </a:tr>
              <a:tr h="210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네이버 </a:t>
                      </a:r>
                      <a:r>
                        <a:rPr lang="ko-KR" alt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오디언스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 타겟팅</a:t>
                      </a:r>
                      <a:endParaRPr lang="ko-KR" altLang="en-US" dirty="0"/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1,527,028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13,636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0.89%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1,100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15,000,000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29,100,000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194%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925091"/>
                  </a:ext>
                </a:extLst>
              </a:tr>
              <a:tr h="210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네이버 </a:t>
                      </a: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M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메인 브랜딩</a:t>
                      </a:r>
                      <a:endParaRPr lang="ko-KR" altLang="en-US" dirty="0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2,000,000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31,100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1.56%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322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10,000,000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21,000,000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210%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3276240"/>
                  </a:ext>
                </a:extLst>
              </a:tr>
              <a:tr h="210197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네이버 웹툰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제휴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)</a:t>
                      </a:r>
                      <a:endParaRPr lang="ko-KR" altLang="en-US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642,398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15,000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2.34%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2,000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30,000,000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66,000,000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220%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575002"/>
                  </a:ext>
                </a:extLst>
              </a:tr>
              <a:tr h="210197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페이스북</a:t>
                      </a:r>
                      <a:endParaRPr lang="ko-KR" altLang="en-US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2,208,650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106,678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4.83%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20,000,000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43,000,000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215%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3924856"/>
                  </a:ext>
                </a:extLst>
              </a:tr>
              <a:tr h="210197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바이럴</a:t>
                      </a:r>
                      <a:endParaRPr lang="ko-KR" altLang="en-US" dirty="0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2,750,000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206138"/>
                  </a:ext>
                </a:extLst>
              </a:tr>
              <a:tr h="210197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sub Total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37,127,075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413,728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1.11%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254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105,250,000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220,500,000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210%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290448"/>
                  </a:ext>
                </a:extLst>
              </a:tr>
              <a:tr h="210197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Total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50,319,545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471,532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0.94%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424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200,000,000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650,000,000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  <a:cs typeface="+mn-cs"/>
                        </a:rPr>
                        <a:t>325%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25443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7AFD23A-2E6A-4A60-98A0-019D8DE3582C}"/>
              </a:ext>
            </a:extLst>
          </p:cNvPr>
          <p:cNvSpPr txBox="1"/>
          <p:nvPr/>
        </p:nvSpPr>
        <p:spPr>
          <a:xfrm>
            <a:off x="5078658" y="609774"/>
            <a:ext cx="2053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Part 4. 12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Media Mix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B4F68B7-2AA4-4209-AB69-AF67B742CF28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877F824-A182-42DC-B981-6367A4F00CAB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75090C2-1AA4-4857-841B-BB0305DE63C0}"/>
              </a:ext>
            </a:extLst>
          </p:cNvPr>
          <p:cNvSpPr txBox="1"/>
          <p:nvPr/>
        </p:nvSpPr>
        <p:spPr>
          <a:xfrm>
            <a:off x="5275963" y="1170390"/>
            <a:ext cx="16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12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월 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ROAS 325% 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42458E-BC05-4167-A6BB-9A2C4A3E83A3}"/>
              </a:ext>
            </a:extLst>
          </p:cNvPr>
          <p:cNvSpPr txBox="1"/>
          <p:nvPr/>
        </p:nvSpPr>
        <p:spPr>
          <a:xfrm>
            <a:off x="4315680" y="1481783"/>
            <a:ext cx="3579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12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집행 광고비 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2.0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억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/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목표 매출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6.5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억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/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목표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ROAS 325%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DD2F3-8D2B-482D-B624-7CD4B5C14710}"/>
              </a:ext>
            </a:extLst>
          </p:cNvPr>
          <p:cNvSpPr txBox="1"/>
          <p:nvPr/>
        </p:nvSpPr>
        <p:spPr>
          <a:xfrm>
            <a:off x="933448" y="5898248"/>
            <a:ext cx="8305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※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네이버웹툰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(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제휴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)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는 수강신청 기준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1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건당 약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5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만원의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CPA(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쿠키제공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)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로 예상 시뮬레이션 작성하였으나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실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집행시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매체측과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협의 필요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※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디시인사이드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토익갤러리의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경우 수수료 미지급매체로 별도 마크업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(10%)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진행 필요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0074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0BF093-88ED-43F4-B8CD-D3385756981C}"/>
              </a:ext>
            </a:extLst>
          </p:cNvPr>
          <p:cNvSpPr txBox="1"/>
          <p:nvPr/>
        </p:nvSpPr>
        <p:spPr>
          <a:xfrm>
            <a:off x="5337648" y="2971800"/>
            <a:ext cx="1527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E O D</a:t>
            </a:r>
            <a:endParaRPr lang="ko-KR" altLang="en-US" sz="5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537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3F3127-B15D-418D-A586-BE2B707AEC65}"/>
              </a:ext>
            </a:extLst>
          </p:cNvPr>
          <p:cNvSpPr txBox="1"/>
          <p:nvPr/>
        </p:nvSpPr>
        <p:spPr>
          <a:xfrm>
            <a:off x="4775370" y="609774"/>
            <a:ext cx="2660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Part 1. 10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운영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 - SA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C27F6E-2CF3-4973-974F-B10D7C342D65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1C9FEC-0DEA-4905-AD7D-B3C207C2F1E7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B8AD4F-7B21-4477-B11B-315917DFB6EE}"/>
              </a:ext>
            </a:extLst>
          </p:cNvPr>
          <p:cNvSpPr txBox="1"/>
          <p:nvPr/>
        </p:nvSpPr>
        <p:spPr>
          <a:xfrm>
            <a:off x="5572505" y="1170390"/>
            <a:ext cx="1047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10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월 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SA 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성과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95F8B-075F-40FF-938F-1F190E96E97B}"/>
              </a:ext>
            </a:extLst>
          </p:cNvPr>
          <p:cNvSpPr txBox="1"/>
          <p:nvPr/>
        </p:nvSpPr>
        <p:spPr>
          <a:xfrm>
            <a:off x="3748206" y="1557983"/>
            <a:ext cx="4714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지속적인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주요키워드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상순위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입찰에도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CPC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약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12%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개선되어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ROAS +3%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상승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026053-4749-4FA2-94FF-95AB368048BA}"/>
              </a:ext>
            </a:extLst>
          </p:cNvPr>
          <p:cNvGrpSpPr/>
          <p:nvPr/>
        </p:nvGrpSpPr>
        <p:grpSpPr>
          <a:xfrm>
            <a:off x="2222581" y="5010150"/>
            <a:ext cx="7924917" cy="1430519"/>
            <a:chOff x="765166" y="3509366"/>
            <a:chExt cx="7924917" cy="88847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81DCC0-7093-4997-AD23-C94853A0963A}"/>
                </a:ext>
              </a:extLst>
            </p:cNvPr>
            <p:cNvSpPr txBox="1"/>
            <p:nvPr/>
          </p:nvSpPr>
          <p:spPr>
            <a:xfrm>
              <a:off x="765166" y="3570337"/>
              <a:ext cx="7924917" cy="229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endParaRPr lang="ko-KR" altLang="en-US" kern="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E66C757-EFB4-4DB5-827C-26A96FE3C652}"/>
                </a:ext>
              </a:extLst>
            </p:cNvPr>
            <p:cNvCxnSpPr/>
            <p:nvPr/>
          </p:nvCxnSpPr>
          <p:spPr>
            <a:xfrm>
              <a:off x="765166" y="4397845"/>
              <a:ext cx="7708893" cy="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ysDot"/>
            </a:ln>
            <a:effectLst/>
          </p:spPr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9E3A09D-A6FC-45BF-9986-717E40405CB4}"/>
                </a:ext>
              </a:extLst>
            </p:cNvPr>
            <p:cNvCxnSpPr/>
            <p:nvPr/>
          </p:nvCxnSpPr>
          <p:spPr>
            <a:xfrm>
              <a:off x="766642" y="3509366"/>
              <a:ext cx="7707417" cy="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ysDot"/>
            </a:ln>
            <a:effectLst/>
          </p:spPr>
        </p:cxnSp>
      </p:grpSp>
      <p:sp>
        <p:nvSpPr>
          <p:cNvPr id="16" name="모서리가 둥근 직사각형 56">
            <a:extLst>
              <a:ext uri="{FF2B5EF4-FFF2-40B4-BE49-F238E27FC236}">
                <a16:creationId xmlns:a16="http://schemas.microsoft.com/office/drawing/2014/main" id="{13F0670E-0FFD-456D-81B3-9FEC4D52D6AD}"/>
              </a:ext>
            </a:extLst>
          </p:cNvPr>
          <p:cNvSpPr/>
          <p:nvPr/>
        </p:nvSpPr>
        <p:spPr>
          <a:xfrm>
            <a:off x="2260526" y="5076210"/>
            <a:ext cx="7654999" cy="131901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9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월 대비 광고비 약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700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만원 축소 운영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볼륨 축소에 따라 매출은 감소했으나 비용 집행 효율성 개선되며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ROAS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소폭 상승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GA </a:t>
            </a:r>
            <a:r>
              <a:rPr lang="ko-KR" altLang="en-US" sz="1400" kern="0" spc="-1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트래킹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 기존 소재 수준에서 키워드 개별 </a:t>
            </a:r>
            <a:r>
              <a:rPr lang="ko-KR" altLang="en-US" sz="1400" kern="0" spc="-1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트래킹으로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 변경하며 효율적인 볼륨확대 기대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latinLnBrk="0">
              <a:defRPr/>
            </a:pP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Wingdings" panose="05000000000000000000" pitchFamily="2" charset="2"/>
              <a:buChar char="ü"/>
              <a:defRPr/>
            </a:pPr>
            <a:r>
              <a:rPr lang="ko-KR" altLang="en-US" sz="1400" kern="0" spc="-1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매체별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 키워드셋 및 </a:t>
            </a:r>
            <a:r>
              <a:rPr lang="ko-KR" altLang="en-US" sz="1400" kern="0" spc="-1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그룹핑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 일원화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키워드 개별 </a:t>
            </a:r>
            <a:r>
              <a:rPr lang="ko-KR" altLang="en-US" sz="1400" kern="0" spc="-1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트래킹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 등 지속적인 효율화 작업 진행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</p:txBody>
      </p: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8E3BA464-3B1D-453E-B538-E02CCC77FF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8184141"/>
              </p:ext>
            </p:extLst>
          </p:nvPr>
        </p:nvGraphicFramePr>
        <p:xfrm>
          <a:off x="2047588" y="2250979"/>
          <a:ext cx="3985744" cy="2137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6777037E-5CA9-492D-8D87-9BA71B7E62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6208203"/>
              </p:ext>
            </p:extLst>
          </p:nvPr>
        </p:nvGraphicFramePr>
        <p:xfrm>
          <a:off x="6262643" y="2248683"/>
          <a:ext cx="3881769" cy="2147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48524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3F3127-B15D-418D-A586-BE2B707AEC65}"/>
              </a:ext>
            </a:extLst>
          </p:cNvPr>
          <p:cNvSpPr txBox="1"/>
          <p:nvPr/>
        </p:nvSpPr>
        <p:spPr>
          <a:xfrm>
            <a:off x="4716861" y="609774"/>
            <a:ext cx="2777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Part 1. 10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운영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 - BSA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C27F6E-2CF3-4973-974F-B10D7C342D65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1C9FEC-0DEA-4905-AD7D-B3C207C2F1E7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B8AD4F-7B21-4477-B11B-315917DFB6EE}"/>
              </a:ext>
            </a:extLst>
          </p:cNvPr>
          <p:cNvSpPr txBox="1"/>
          <p:nvPr/>
        </p:nvSpPr>
        <p:spPr>
          <a:xfrm>
            <a:off x="5247897" y="1170390"/>
            <a:ext cx="1696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10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월 브랜드검색 성과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95F8B-075F-40FF-938F-1F190E96E97B}"/>
              </a:ext>
            </a:extLst>
          </p:cNvPr>
          <p:cNvSpPr txBox="1"/>
          <p:nvPr/>
        </p:nvSpPr>
        <p:spPr>
          <a:xfrm>
            <a:off x="4407814" y="1557983"/>
            <a:ext cx="3395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전월대비 노출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12%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하락되면서 전체적으로 성과 하락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31380BA-DCE9-4A30-9F0C-6E04C844B7D1}"/>
              </a:ext>
            </a:extLst>
          </p:cNvPr>
          <p:cNvGrpSpPr/>
          <p:nvPr/>
        </p:nvGrpSpPr>
        <p:grpSpPr>
          <a:xfrm>
            <a:off x="2222581" y="5010150"/>
            <a:ext cx="7924917" cy="1430519"/>
            <a:chOff x="765166" y="3509366"/>
            <a:chExt cx="7924917" cy="88847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4F27FB-CE7D-4DB7-B3BE-ADC15DD44F6D}"/>
                </a:ext>
              </a:extLst>
            </p:cNvPr>
            <p:cNvSpPr txBox="1"/>
            <p:nvPr/>
          </p:nvSpPr>
          <p:spPr>
            <a:xfrm>
              <a:off x="765166" y="3570337"/>
              <a:ext cx="7924917" cy="229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endParaRPr lang="ko-KR" altLang="en-US" kern="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C46D6CD-A1E7-4C4D-A809-6511ABFDA677}"/>
                </a:ext>
              </a:extLst>
            </p:cNvPr>
            <p:cNvCxnSpPr/>
            <p:nvPr/>
          </p:nvCxnSpPr>
          <p:spPr>
            <a:xfrm>
              <a:off x="765166" y="4397845"/>
              <a:ext cx="7708893" cy="0"/>
            </a:xfrm>
            <a:prstGeom prst="line">
              <a:avLst/>
            </a:prstGeom>
            <a:noFill/>
            <a:ln w="3175" cap="flat" cmpd="sng" algn="ctr">
              <a:solidFill>
                <a:srgbClr val="595959"/>
              </a:solidFill>
              <a:prstDash val="sysDot"/>
            </a:ln>
            <a:effectLst/>
          </p:spPr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86C1A5C-2793-4650-B0B0-41E4CB52ABDA}"/>
                </a:ext>
              </a:extLst>
            </p:cNvPr>
            <p:cNvCxnSpPr/>
            <p:nvPr/>
          </p:nvCxnSpPr>
          <p:spPr>
            <a:xfrm>
              <a:off x="766642" y="3509366"/>
              <a:ext cx="7707417" cy="0"/>
            </a:xfrm>
            <a:prstGeom prst="line">
              <a:avLst/>
            </a:prstGeom>
            <a:noFill/>
            <a:ln w="3175" cap="flat" cmpd="sng" algn="ctr">
              <a:solidFill>
                <a:srgbClr val="595959"/>
              </a:solidFill>
              <a:prstDash val="sysDot"/>
            </a:ln>
            <a:effectLst/>
          </p:spPr>
        </p:cxnSp>
      </p:grpSp>
      <p:sp>
        <p:nvSpPr>
          <p:cNvPr id="16" name="모서리가 둥근 직사각형 56">
            <a:extLst>
              <a:ext uri="{FF2B5EF4-FFF2-40B4-BE49-F238E27FC236}">
                <a16:creationId xmlns:a16="http://schemas.microsoft.com/office/drawing/2014/main" id="{E6FFF62B-9531-45DF-97AF-1CE69C4F6DDF}"/>
              </a:ext>
            </a:extLst>
          </p:cNvPr>
          <p:cNvSpPr/>
          <p:nvPr/>
        </p:nvSpPr>
        <p:spPr>
          <a:xfrm>
            <a:off x="2260526" y="5371987"/>
            <a:ext cx="7654999" cy="887707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지속적인 비효율 소재 필터링으로 브랜드검색 성과 개선 도모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쿼리 감소로 노출 감소되긴 하였으나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CTR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및 매출 볼륨까지 감소된 상황으로 효율화 필요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10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월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29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일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중국어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/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일본어 캠페인 신규 소재 추가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latinLnBrk="0">
              <a:defRPr/>
            </a:pP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Wingdings" panose="05000000000000000000" pitchFamily="2" charset="2"/>
              <a:buChar char="ü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소재 필터링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신규 소재 제안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뿐만 아니라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비효율 소재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OFF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프로세스 수립 등 추가 개선방향 필요</a:t>
            </a:r>
          </a:p>
          <a:p>
            <a:pPr latinLnBrk="0">
              <a:defRPr/>
            </a:pP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66E5DB-E815-4298-A0C5-1B318F9F21CD}"/>
              </a:ext>
            </a:extLst>
          </p:cNvPr>
          <p:cNvSpPr txBox="1"/>
          <p:nvPr/>
        </p:nvSpPr>
        <p:spPr>
          <a:xfrm>
            <a:off x="2253845" y="4508984"/>
            <a:ext cx="1901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dirty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* 10</a:t>
            </a:r>
            <a:r>
              <a:rPr lang="ko-KR" altLang="en-US" sz="1000" b="0" dirty="0">
                <a:solidFill>
                  <a:schemeClr val="tx1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월 쿼리 감소의 영향으로 집행단가 감소</a:t>
            </a:r>
            <a:endParaRPr kumimoji="0" lang="ko-KR" altLang="en-US" sz="1000" b="0" i="0" u="none" strike="noStrike" kern="1200" cap="none" spc="-150" normalizeH="0" baseline="0" noProof="0" dirty="0">
              <a:ln>
                <a:solidFill>
                  <a:prstClr val="black">
                    <a:alpha val="2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88300E2A-3E87-43BE-9A5C-4F1E92C2F9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0186481"/>
              </p:ext>
            </p:extLst>
          </p:nvPr>
        </p:nvGraphicFramePr>
        <p:xfrm>
          <a:off x="2044502" y="2238708"/>
          <a:ext cx="3971737" cy="2148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B620DA21-AEE5-40F1-8D84-BE5BE0786B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844055"/>
              </p:ext>
            </p:extLst>
          </p:nvPr>
        </p:nvGraphicFramePr>
        <p:xfrm>
          <a:off x="6259366" y="2249041"/>
          <a:ext cx="3888132" cy="2148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35252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3F3127-B15D-418D-A586-BE2B707AEC65}"/>
              </a:ext>
            </a:extLst>
          </p:cNvPr>
          <p:cNvSpPr txBox="1"/>
          <p:nvPr/>
        </p:nvSpPr>
        <p:spPr>
          <a:xfrm>
            <a:off x="4539729" y="609774"/>
            <a:ext cx="3131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Part 1. 10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운영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 – DA+SNS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C27F6E-2CF3-4973-974F-B10D7C342D65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1C9FEC-0DEA-4905-AD7D-B3C207C2F1E7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B8AD4F-7B21-4477-B11B-315917DFB6EE}"/>
              </a:ext>
            </a:extLst>
          </p:cNvPr>
          <p:cNvSpPr txBox="1"/>
          <p:nvPr/>
        </p:nvSpPr>
        <p:spPr>
          <a:xfrm>
            <a:off x="5321635" y="1170390"/>
            <a:ext cx="1548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10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월 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DA 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및 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SNS 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성과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95F8B-075F-40FF-938F-1F190E96E97B}"/>
              </a:ext>
            </a:extLst>
          </p:cNvPr>
          <p:cNvSpPr txBox="1"/>
          <p:nvPr/>
        </p:nvSpPr>
        <p:spPr>
          <a:xfrm>
            <a:off x="3920502" y="1557983"/>
            <a:ext cx="4370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성과 개선을 위해 비효율매체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OFF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및 광고비 축소 운영으로 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ROAS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개선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A1DFAB9-5F97-48C5-8838-578007CCF1AB}"/>
              </a:ext>
            </a:extLst>
          </p:cNvPr>
          <p:cNvGrpSpPr/>
          <p:nvPr/>
        </p:nvGrpSpPr>
        <p:grpSpPr>
          <a:xfrm>
            <a:off x="2222581" y="4770878"/>
            <a:ext cx="7924917" cy="1669791"/>
            <a:chOff x="2222581" y="5108318"/>
            <a:chExt cx="7924917" cy="133235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679E63-549D-4C35-A1D5-4D403CFC60E0}"/>
                </a:ext>
              </a:extLst>
            </p:cNvPr>
            <p:cNvSpPr txBox="1"/>
            <p:nvPr/>
          </p:nvSpPr>
          <p:spPr>
            <a:xfrm>
              <a:off x="2222581" y="5108318"/>
              <a:ext cx="792491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endParaRPr lang="ko-KR" altLang="en-US" kern="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24B299A-CEC4-4ECC-8B9C-FB290132D443}"/>
                </a:ext>
              </a:extLst>
            </p:cNvPr>
            <p:cNvCxnSpPr/>
            <p:nvPr/>
          </p:nvCxnSpPr>
          <p:spPr>
            <a:xfrm>
              <a:off x="2222581" y="6440669"/>
              <a:ext cx="7708893" cy="0"/>
            </a:xfrm>
            <a:prstGeom prst="line">
              <a:avLst/>
            </a:prstGeom>
            <a:noFill/>
            <a:ln w="3175" cap="flat" cmpd="sng" algn="ctr">
              <a:solidFill>
                <a:srgbClr val="595959"/>
              </a:solidFill>
              <a:prstDash val="sysDot"/>
            </a:ln>
            <a:effectLst/>
          </p:spPr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E62CA9D-844A-4505-A62C-AC0A024727A9}"/>
                </a:ext>
              </a:extLst>
            </p:cNvPr>
            <p:cNvCxnSpPr/>
            <p:nvPr/>
          </p:nvCxnSpPr>
          <p:spPr>
            <a:xfrm>
              <a:off x="2224057" y="5159235"/>
              <a:ext cx="7707417" cy="0"/>
            </a:xfrm>
            <a:prstGeom prst="line">
              <a:avLst/>
            </a:prstGeom>
            <a:noFill/>
            <a:ln w="3175" cap="flat" cmpd="sng" algn="ctr">
              <a:solidFill>
                <a:srgbClr val="595959"/>
              </a:solidFill>
              <a:prstDash val="sysDot"/>
            </a:ln>
            <a:effectLst/>
          </p:spPr>
        </p:cxnSp>
        <p:sp>
          <p:nvSpPr>
            <p:cNvPr id="16" name="모서리가 둥근 직사각형 56">
              <a:extLst>
                <a:ext uri="{FF2B5EF4-FFF2-40B4-BE49-F238E27FC236}">
                  <a16:creationId xmlns:a16="http://schemas.microsoft.com/office/drawing/2014/main" id="{84655AED-27B4-4692-AB8E-845C2EB2DF9B}"/>
                </a:ext>
              </a:extLst>
            </p:cNvPr>
            <p:cNvSpPr/>
            <p:nvPr/>
          </p:nvSpPr>
          <p:spPr>
            <a:xfrm>
              <a:off x="2260526" y="5371987"/>
              <a:ext cx="7654999" cy="887707"/>
            </a:xfrm>
            <a:prstGeom prst="round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285750" indent="-285750" latinLnBrk="0">
                <a:buFont typeface="Arial" panose="020B0604020202020204" pitchFamily="34" charset="0"/>
                <a:buChar char="•"/>
                <a:defRPr/>
              </a:pPr>
              <a:r>
                <a:rPr lang="en-US" altLang="ko-KR" sz="1400" kern="0" spc="-1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  <a:sym typeface="Wingdings" panose="05000000000000000000" pitchFamily="2" charset="2"/>
                </a:rPr>
                <a:t>10</a:t>
              </a:r>
              <a:r>
                <a:rPr lang="ko-KR" altLang="en-US" sz="1400" kern="0" spc="-1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  <a:sym typeface="Wingdings" panose="05000000000000000000" pitchFamily="2" charset="2"/>
                </a:rPr>
                <a:t>월 </a:t>
              </a:r>
              <a:r>
                <a:rPr lang="en-US" altLang="ko-KR" sz="1400" kern="0" spc="-1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  <a:sym typeface="Wingdings" panose="05000000000000000000" pitchFamily="2" charset="2"/>
                </a:rPr>
                <a:t>1</a:t>
              </a:r>
              <a:r>
                <a:rPr lang="ko-KR" altLang="en-US" sz="1400" kern="0" spc="-1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  <a:sym typeface="Wingdings" panose="05000000000000000000" pitchFamily="2" charset="2"/>
                </a:rPr>
                <a:t>일</a:t>
              </a:r>
              <a:r>
                <a:rPr lang="en-US" altLang="ko-KR" sz="1400" kern="0" spc="-1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1400" kern="0" spc="-1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  <a:sym typeface="Wingdings" panose="05000000000000000000" pitchFamily="2" charset="2"/>
                </a:rPr>
                <a:t>카카오 </a:t>
              </a:r>
              <a:r>
                <a:rPr lang="en-US" altLang="ko-KR" sz="1400" kern="0" spc="-1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  <a:sym typeface="Wingdings" panose="05000000000000000000" pitchFamily="2" charset="2"/>
                </a:rPr>
                <a:t>OFF</a:t>
              </a:r>
              <a:r>
                <a:rPr lang="ko-KR" altLang="en-US" sz="1400" kern="0" spc="-1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  <a:sym typeface="Wingdings" panose="05000000000000000000" pitchFamily="2" charset="2"/>
                </a:rPr>
                <a:t>하여 </a:t>
              </a:r>
              <a:r>
                <a:rPr lang="ko-KR" altLang="en-US" sz="1400" kern="0" spc="-150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  <a:sym typeface="Wingdings" panose="05000000000000000000" pitchFamily="2" charset="2"/>
                </a:rPr>
                <a:t>모비온</a:t>
              </a:r>
              <a:r>
                <a:rPr lang="en-US" altLang="ko-KR" sz="1400" kern="0" spc="-1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  <a:sym typeface="Wingdings" panose="05000000000000000000" pitchFamily="2" charset="2"/>
                </a:rPr>
                <a:t>, GDN, </a:t>
              </a:r>
              <a:r>
                <a:rPr lang="ko-KR" altLang="en-US" sz="1400" kern="0" spc="-1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  <a:sym typeface="Wingdings" panose="05000000000000000000" pitchFamily="2" charset="2"/>
                </a:rPr>
                <a:t>페이스북 운영</a:t>
              </a:r>
              <a:endPara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400" kern="0" spc="-150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  <a:sym typeface="Wingdings" panose="05000000000000000000" pitchFamily="2" charset="2"/>
                </a:rPr>
                <a:t>모비온</a:t>
              </a:r>
              <a:r>
                <a:rPr lang="ko-KR" altLang="en-US" sz="1400" kern="0" spc="-1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  <a:sym typeface="Wingdings" panose="05000000000000000000" pitchFamily="2" charset="2"/>
                </a:rPr>
                <a:t> 아이커버 상품 노출 매체 축소 이슈로 배너 추가 운영 중</a:t>
              </a:r>
              <a:endPara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 latinLnBrk="0">
                <a:buFont typeface="Arial" panose="020B0604020202020204" pitchFamily="34" charset="0"/>
                <a:buChar char="•"/>
                <a:defRPr/>
              </a:pPr>
              <a:r>
                <a:rPr lang="en-US" altLang="ko-KR" sz="1400" kern="0" spc="-1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  <a:sym typeface="Wingdings" panose="05000000000000000000" pitchFamily="2" charset="2"/>
                </a:rPr>
                <a:t>GDN </a:t>
              </a:r>
              <a:r>
                <a:rPr lang="ko-KR" altLang="en-US" sz="1400" kern="0" spc="-1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  <a:sym typeface="Wingdings" panose="05000000000000000000" pitchFamily="2" charset="2"/>
                </a:rPr>
                <a:t>성과 개선위해 이미지형 광고 추가 운영 중</a:t>
              </a:r>
              <a:endPara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400" kern="0" spc="-1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  <a:sym typeface="Wingdings" panose="05000000000000000000" pitchFamily="2" charset="2"/>
                </a:rPr>
                <a:t>페이스북 광고비 비중 대비 매출이 적어</a:t>
              </a:r>
              <a:r>
                <a:rPr lang="en-US" altLang="ko-KR" sz="1400" kern="0" spc="-1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1400" kern="0" spc="-1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  <a:sym typeface="Wingdings" panose="05000000000000000000" pitchFamily="2" charset="2"/>
                </a:rPr>
                <a:t>비효율 캠페인 </a:t>
              </a:r>
              <a:r>
                <a:rPr lang="en-US" altLang="ko-KR" sz="1400" kern="0" spc="-1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  <a:sym typeface="Wingdings" panose="05000000000000000000" pitchFamily="2" charset="2"/>
                </a:rPr>
                <a:t>OFF </a:t>
              </a:r>
              <a:r>
                <a:rPr lang="ko-KR" altLang="en-US" sz="1400" kern="0" spc="-150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  <a:sym typeface="Wingdings" panose="05000000000000000000" pitchFamily="2" charset="2"/>
                </a:rPr>
                <a:t>하여효율화</a:t>
              </a:r>
              <a:r>
                <a:rPr lang="ko-KR" altLang="en-US" sz="1400" kern="0" spc="-1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  <a:sym typeface="Wingdings" panose="05000000000000000000" pitchFamily="2" charset="2"/>
                </a:rPr>
                <a:t> 진행중</a:t>
              </a:r>
              <a:endPara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 latinLnBrk="0">
                <a:buFont typeface="Wingdings" panose="05000000000000000000" pitchFamily="2" charset="2"/>
                <a:buChar char="ü"/>
                <a:defRPr/>
              </a:pPr>
              <a:endPara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 latinLnBrk="0">
                <a:buFont typeface="Wingdings" panose="05000000000000000000" pitchFamily="2" charset="2"/>
                <a:buChar char="ü"/>
                <a:defRPr/>
              </a:pPr>
              <a:r>
                <a:rPr lang="en-US" altLang="ko-KR" sz="1400" kern="0" spc="-1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  <a:sym typeface="Wingdings" panose="05000000000000000000" pitchFamily="2" charset="2"/>
                </a:rPr>
                <a:t>GDN, </a:t>
              </a:r>
              <a:r>
                <a:rPr lang="ko-KR" altLang="en-US" sz="1400" kern="0" spc="-1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  <a:sym typeface="Wingdings" panose="05000000000000000000" pitchFamily="2" charset="2"/>
                </a:rPr>
                <a:t>페이스북 </a:t>
              </a:r>
              <a:r>
                <a:rPr lang="ko-KR" altLang="en-US" sz="1400" kern="0" spc="-150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  <a:sym typeface="Wingdings" panose="05000000000000000000" pitchFamily="2" charset="2"/>
                </a:rPr>
                <a:t>트래킹</a:t>
              </a:r>
              <a:r>
                <a:rPr lang="ko-KR" altLang="en-US" sz="1400" kern="0" spc="-1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  <a:sym typeface="Wingdings" panose="05000000000000000000" pitchFamily="2" charset="2"/>
                </a:rPr>
                <a:t> 관련하여 지속적으로 </a:t>
              </a:r>
              <a:r>
                <a:rPr lang="ko-KR" altLang="en-US" sz="1400" kern="0" spc="-150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  <a:sym typeface="Wingdings" panose="05000000000000000000" pitchFamily="2" charset="2"/>
                </a:rPr>
                <a:t>확인중이며</a:t>
              </a:r>
              <a:r>
                <a:rPr lang="en-US" altLang="ko-KR" sz="1400" kern="0" spc="-1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1400" kern="0" spc="-150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  <a:sym typeface="Wingdings" panose="05000000000000000000" pitchFamily="2" charset="2"/>
                </a:rPr>
                <a:t>매출볼륨</a:t>
              </a:r>
              <a:r>
                <a:rPr lang="ko-KR" altLang="en-US" sz="1400" kern="0" spc="-1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HG꼬딕씨 60g" panose="02020603020101020101" pitchFamily="18" charset="-127"/>
                  <a:ea typeface="HG꼬딕씨 60g" panose="02020603020101020101" pitchFamily="18" charset="-127"/>
                  <a:sym typeface="Wingdings" panose="05000000000000000000" pitchFamily="2" charset="2"/>
                </a:rPr>
                <a:t> 확대를 위한 작업 진행중</a:t>
              </a:r>
              <a:endPara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endParaRPr>
            </a:p>
          </p:txBody>
        </p:sp>
      </p:grp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342677A6-18A9-44D1-A88C-FCAFA91614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8336470"/>
              </p:ext>
            </p:extLst>
          </p:nvPr>
        </p:nvGraphicFramePr>
        <p:xfrm>
          <a:off x="2051194" y="2241651"/>
          <a:ext cx="3973592" cy="2155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7B53942A-CEF1-41EB-BC82-F606E6C048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3819639"/>
              </p:ext>
            </p:extLst>
          </p:nvPr>
        </p:nvGraphicFramePr>
        <p:xfrm>
          <a:off x="6254098" y="2240495"/>
          <a:ext cx="3893400" cy="2155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63669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3F3127-B15D-418D-A586-BE2B707AEC65}"/>
              </a:ext>
            </a:extLst>
          </p:cNvPr>
          <p:cNvSpPr txBox="1"/>
          <p:nvPr/>
        </p:nvSpPr>
        <p:spPr>
          <a:xfrm>
            <a:off x="3369216" y="609774"/>
            <a:ext cx="5472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Part 2. 10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오픈 강의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및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11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Planning –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운영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C27F6E-2CF3-4973-974F-B10D7C342D65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1C9FEC-0DEA-4905-AD7D-B3C207C2F1E7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B8AD4F-7B21-4477-B11B-315917DFB6EE}"/>
              </a:ext>
            </a:extLst>
          </p:cNvPr>
          <p:cNvSpPr txBox="1"/>
          <p:nvPr/>
        </p:nvSpPr>
        <p:spPr>
          <a:xfrm>
            <a:off x="4613110" y="1170390"/>
            <a:ext cx="2965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600" b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아이엘츠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ko-KR" altLang="en-US" sz="1600" b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환급반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, 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캠브리지 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14 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운영 소재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EEF823-D6AF-4D56-867D-EB473F3E7005}"/>
              </a:ext>
            </a:extLst>
          </p:cNvPr>
          <p:cNvSpPr txBox="1"/>
          <p:nvPr/>
        </p:nvSpPr>
        <p:spPr>
          <a:xfrm>
            <a:off x="4645858" y="1557983"/>
            <a:ext cx="2919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[9/30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오픈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/ 10/1~31 / SA (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전 매체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) / BSA [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네이버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]]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319069-C79A-4AA8-B076-F7F51CF29A80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63" y="2068883"/>
            <a:ext cx="3587960" cy="4980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A8BB0E2-FF76-4899-B760-C8DDF6EE5972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63" y="3226123"/>
            <a:ext cx="3595244" cy="6515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645099A-E5EF-4CAB-8DB2-5856A03EB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479" y="2596927"/>
            <a:ext cx="3595244" cy="5992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4C3ED79-ADEA-48C1-B4AF-254F0181D8D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1" b="75613"/>
          <a:stretch/>
        </p:blipFill>
        <p:spPr>
          <a:xfrm>
            <a:off x="5729627" y="2599386"/>
            <a:ext cx="1963926" cy="5992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931D1B6-65A7-401B-AE9C-EB1AB4FE7E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104" b="51173"/>
          <a:stretch/>
        </p:blipFill>
        <p:spPr>
          <a:xfrm>
            <a:off x="5729526" y="3226123"/>
            <a:ext cx="1389695" cy="6777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8402BDE-AD32-43FA-8DB5-80479E29B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0616" y="2049141"/>
            <a:ext cx="2413094" cy="991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540D094-1679-4FD9-ABA3-5B1B9344DB8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8744" b="41383"/>
          <a:stretch/>
        </p:blipFill>
        <p:spPr>
          <a:xfrm>
            <a:off x="7802705" y="3078208"/>
            <a:ext cx="1554605" cy="8256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C610DEF-3BFE-4FBC-9AB4-AB076C38127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" t="7345" r="5011" b="73771"/>
          <a:stretch/>
        </p:blipFill>
        <p:spPr>
          <a:xfrm>
            <a:off x="5729526" y="5409568"/>
            <a:ext cx="1705364" cy="6338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BC01BB3-A0B7-4D2E-96CC-182CC24D94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4480" y="4867250"/>
            <a:ext cx="3609788" cy="4941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E5C3340-3A1B-40AD-B688-3BD6380E2D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1740" y="4328998"/>
            <a:ext cx="3602528" cy="4900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5624171-47F6-442D-829C-52214DE516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4479" y="5409568"/>
            <a:ext cx="3139771" cy="6326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A63B5A0-6BA7-4E1E-A27C-99001B3B386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6" b="76372"/>
          <a:stretch/>
        </p:blipFill>
        <p:spPr>
          <a:xfrm>
            <a:off x="5736786" y="4867250"/>
            <a:ext cx="1705364" cy="4941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DA561B1-D345-4F7B-8358-8DED88DA42F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7" b="66259"/>
          <a:stretch/>
        </p:blipFill>
        <p:spPr>
          <a:xfrm>
            <a:off x="5736786" y="4328998"/>
            <a:ext cx="1533287" cy="4877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5D9E8D6-85E0-441C-A8A9-DCD4B9BA3F04}"/>
              </a:ext>
            </a:extLst>
          </p:cNvPr>
          <p:cNvSpPr txBox="1"/>
          <p:nvPr/>
        </p:nvSpPr>
        <p:spPr>
          <a:xfrm>
            <a:off x="1956739" y="1798449"/>
            <a:ext cx="5052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[</a:t>
            </a:r>
            <a:r>
              <a:rPr lang="ko-KR" altLang="en-US" sz="10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환급반</a:t>
            </a:r>
            <a:r>
              <a:rPr lang="en-US" altLang="ko-KR" sz="1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]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A742CD-EE4D-433E-9C3A-334CA75F5C6A}"/>
              </a:ext>
            </a:extLst>
          </p:cNvPr>
          <p:cNvSpPr txBox="1"/>
          <p:nvPr/>
        </p:nvSpPr>
        <p:spPr>
          <a:xfrm>
            <a:off x="1973679" y="4031837"/>
            <a:ext cx="6831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[</a:t>
            </a:r>
            <a:r>
              <a:rPr lang="ko-KR" altLang="en-US" sz="1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캠브리지 </a:t>
            </a:r>
            <a:r>
              <a:rPr lang="en-US" altLang="ko-KR" sz="1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14]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71B3DEDC-1E72-4BA1-826B-F3E59FB03CE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15" b="48774"/>
          <a:stretch/>
        </p:blipFill>
        <p:spPr>
          <a:xfrm>
            <a:off x="5736786" y="2044670"/>
            <a:ext cx="1382435" cy="5222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03321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3F3127-B15D-418D-A586-BE2B707AEC65}"/>
              </a:ext>
            </a:extLst>
          </p:cNvPr>
          <p:cNvSpPr txBox="1"/>
          <p:nvPr/>
        </p:nvSpPr>
        <p:spPr>
          <a:xfrm>
            <a:off x="3348376" y="609774"/>
            <a:ext cx="5514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Part 2. 10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오픈 강의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및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11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Planning –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운영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C27F6E-2CF3-4973-974F-B10D7C342D65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1C9FEC-0DEA-4905-AD7D-B3C207C2F1E7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B8AD4F-7B21-4477-B11B-315917DFB6EE}"/>
              </a:ext>
            </a:extLst>
          </p:cNvPr>
          <p:cNvSpPr txBox="1"/>
          <p:nvPr/>
        </p:nvSpPr>
        <p:spPr>
          <a:xfrm>
            <a:off x="5052333" y="1170390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다음 브랜드검색 소재 변경</a:t>
            </a:r>
            <a:endParaRPr lang="en-US" altLang="ko-KR" sz="1600" b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C00000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028D8-5E66-4524-9F15-201B2E3BEBEC}"/>
              </a:ext>
            </a:extLst>
          </p:cNvPr>
          <p:cNvSpPr txBox="1"/>
          <p:nvPr/>
        </p:nvSpPr>
        <p:spPr>
          <a:xfrm>
            <a:off x="5296675" y="1557983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[10/2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라이브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/ BSA (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다음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)]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7CF9389-6EEE-4861-B920-E0B4F3BA0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420" y="2720099"/>
            <a:ext cx="4848225" cy="15716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D0CA4C-2F1E-4A28-9738-E967CA5D335E}"/>
              </a:ext>
            </a:extLst>
          </p:cNvPr>
          <p:cNvSpPr txBox="1"/>
          <p:nvPr/>
        </p:nvSpPr>
        <p:spPr>
          <a:xfrm>
            <a:off x="1210697" y="2221039"/>
            <a:ext cx="1421406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AS-IS</a:t>
            </a:r>
            <a:endParaRPr lang="ko-KR" altLang="en-US" sz="1400" spc="-15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8C6A70-128D-4D7B-BCD8-7BB117F5D063}"/>
              </a:ext>
            </a:extLst>
          </p:cNvPr>
          <p:cNvSpPr txBox="1"/>
          <p:nvPr/>
        </p:nvSpPr>
        <p:spPr>
          <a:xfrm>
            <a:off x="6268383" y="2221039"/>
            <a:ext cx="1421406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TO-BE</a:t>
            </a:r>
            <a:endParaRPr lang="ko-KR" altLang="en-US" sz="1400" spc="-15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BDA5108-F873-45CD-9488-CF6CD7872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292" y="2720098"/>
            <a:ext cx="4781184" cy="15701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3249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3F3127-B15D-418D-A586-BE2B707AEC65}"/>
              </a:ext>
            </a:extLst>
          </p:cNvPr>
          <p:cNvSpPr txBox="1"/>
          <p:nvPr/>
        </p:nvSpPr>
        <p:spPr>
          <a:xfrm>
            <a:off x="3348376" y="609774"/>
            <a:ext cx="5514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Part 2. 10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오픈 강의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및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 11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월 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Planning – </a:t>
            </a:r>
            <a:r>
              <a:rPr lang="ko-KR" altLang="en-US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운영 </a:t>
            </a:r>
            <a:r>
              <a:rPr lang="en-US" altLang="ko-KR" sz="2000" spc="-15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Review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C27F6E-2CF3-4973-974F-B10D7C342D65}"/>
              </a:ext>
            </a:extLst>
          </p:cNvPr>
          <p:cNvCxnSpPr/>
          <p:nvPr/>
        </p:nvCxnSpPr>
        <p:spPr>
          <a:xfrm>
            <a:off x="2788766" y="569867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1C9FEC-0DEA-4905-AD7D-B3C207C2F1E7}"/>
              </a:ext>
            </a:extLst>
          </p:cNvPr>
          <p:cNvCxnSpPr/>
          <p:nvPr/>
        </p:nvCxnSpPr>
        <p:spPr>
          <a:xfrm>
            <a:off x="2788765" y="1049790"/>
            <a:ext cx="6557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B8AD4F-7B21-4477-B11B-315917DFB6EE}"/>
              </a:ext>
            </a:extLst>
          </p:cNvPr>
          <p:cNvSpPr txBox="1"/>
          <p:nvPr/>
        </p:nvSpPr>
        <p:spPr>
          <a:xfrm>
            <a:off x="4813484" y="1170390"/>
            <a:ext cx="2565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다음 브랜드검색 소재 변경 </a:t>
            </a:r>
            <a:r>
              <a:rPr lang="en-US" altLang="ko-KR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- </a:t>
            </a:r>
            <a:r>
              <a:rPr lang="ko-KR" altLang="en-US" sz="1600" b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성과</a:t>
            </a:r>
            <a:endParaRPr lang="en-US" altLang="ko-KR" sz="1600" b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C00000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3204F-B1C8-4C5D-9649-F9B9E8C41C92}"/>
              </a:ext>
            </a:extLst>
          </p:cNvPr>
          <p:cNvSpPr txBox="1"/>
          <p:nvPr/>
        </p:nvSpPr>
        <p:spPr>
          <a:xfrm>
            <a:off x="5296673" y="1557983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[10/2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라이브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/ BSA (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다음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</a:rPr>
              <a:t>)]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E079658-0CB0-46E3-9679-48F687856C21}"/>
              </a:ext>
            </a:extLst>
          </p:cNvPr>
          <p:cNvGrpSpPr/>
          <p:nvPr/>
        </p:nvGrpSpPr>
        <p:grpSpPr>
          <a:xfrm>
            <a:off x="2222581" y="5010150"/>
            <a:ext cx="7924917" cy="1430519"/>
            <a:chOff x="765166" y="3509366"/>
            <a:chExt cx="7924917" cy="88847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943E18-2FF8-4BC9-B544-4F2E9F8BC1D8}"/>
                </a:ext>
              </a:extLst>
            </p:cNvPr>
            <p:cNvSpPr txBox="1"/>
            <p:nvPr/>
          </p:nvSpPr>
          <p:spPr>
            <a:xfrm>
              <a:off x="765166" y="3570337"/>
              <a:ext cx="7924917" cy="229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endParaRPr lang="ko-KR" altLang="en-US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BAFDA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CACE629-5A35-4CE4-9312-254D9F9C0242}"/>
                </a:ext>
              </a:extLst>
            </p:cNvPr>
            <p:cNvCxnSpPr/>
            <p:nvPr/>
          </p:nvCxnSpPr>
          <p:spPr>
            <a:xfrm>
              <a:off x="765166" y="4397845"/>
              <a:ext cx="7708893" cy="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ysDot"/>
            </a:ln>
            <a:effectLst/>
          </p:spPr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0737B6-1CCA-446F-8829-2D0A4EC2DF49}"/>
                </a:ext>
              </a:extLst>
            </p:cNvPr>
            <p:cNvCxnSpPr/>
            <p:nvPr/>
          </p:nvCxnSpPr>
          <p:spPr>
            <a:xfrm>
              <a:off x="766642" y="3509366"/>
              <a:ext cx="7707417" cy="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ysDot"/>
            </a:ln>
            <a:effectLst/>
          </p:spPr>
        </p:cxnSp>
      </p:grpSp>
      <p:sp>
        <p:nvSpPr>
          <p:cNvPr id="22" name="모서리가 둥근 직사각형 56">
            <a:extLst>
              <a:ext uri="{FF2B5EF4-FFF2-40B4-BE49-F238E27FC236}">
                <a16:creationId xmlns:a16="http://schemas.microsoft.com/office/drawing/2014/main" id="{F1813FBE-956A-48CE-9019-91753FAA20F6}"/>
              </a:ext>
            </a:extLst>
          </p:cNvPr>
          <p:cNvSpPr/>
          <p:nvPr/>
        </p:nvSpPr>
        <p:spPr>
          <a:xfrm>
            <a:off x="2260526" y="5371987"/>
            <a:ext cx="7654999" cy="887707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8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월부터 다소 긴 기간 운영된 </a:t>
            </a:r>
            <a:r>
              <a:rPr lang="ko-KR" altLang="en-US" sz="1400" kern="0" spc="-1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토익정주행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 소재에서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‘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토익 인생점수반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’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소재로 변경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노출은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21%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감소했으나 클릭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23%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증가로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CTR 55%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증가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매출 또한 약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100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만원 증가하여 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ROAS 398%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증가</a:t>
            </a: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Wingdings" panose="05000000000000000000" pitchFamily="2" charset="2"/>
              <a:buChar char="ü"/>
              <a:defRPr/>
            </a:pP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  <a:p>
            <a:pPr marL="285750" indent="-285750" latinLnBrk="0">
              <a:buFont typeface="Wingdings" panose="05000000000000000000" pitchFamily="2" charset="2"/>
              <a:buChar char="ü"/>
              <a:defRPr/>
            </a:pP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소재 롤링이 불가하기 때문에</a:t>
            </a:r>
            <a:r>
              <a:rPr lang="en-US" altLang="ko-KR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HG꼬딕씨 60g" panose="02020603020101020101" pitchFamily="18" charset="-127"/>
                <a:ea typeface="HG꼬딕씨 60g" panose="02020603020101020101" pitchFamily="18" charset="-127"/>
                <a:sym typeface="Wingdings" panose="05000000000000000000" pitchFamily="2" charset="2"/>
              </a:rPr>
              <a:t>정기적으로 네이버 고효율 소재로 변경 예정</a:t>
            </a:r>
          </a:p>
          <a:p>
            <a:pPr latinLnBrk="0">
              <a:defRPr/>
            </a:pPr>
            <a:endParaRPr lang="en-US" altLang="ko-KR" sz="1400" kern="0" spc="-150" dirty="0">
              <a:ln>
                <a:solidFill>
                  <a:srgbClr val="4F81BD">
                    <a:alpha val="0"/>
                  </a:srgbClr>
                </a:solidFill>
              </a:ln>
              <a:latin typeface="HG꼬딕씨 60g" panose="02020603020101020101" pitchFamily="18" charset="-127"/>
              <a:ea typeface="HG꼬딕씨 60g" panose="02020603020101020101" pitchFamily="18" charset="-127"/>
              <a:sym typeface="Wingdings" panose="05000000000000000000" pitchFamily="2" charset="2"/>
            </a:endParaRP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31B1524C-1D41-42E8-A86D-3934950181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2099277"/>
              </p:ext>
            </p:extLst>
          </p:nvPr>
        </p:nvGraphicFramePr>
        <p:xfrm>
          <a:off x="2044501" y="2249043"/>
          <a:ext cx="3988829" cy="2152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74EFF52E-DC24-4B67-90C4-A0AB366A1F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2081776"/>
              </p:ext>
            </p:extLst>
          </p:nvPr>
        </p:nvGraphicFramePr>
        <p:xfrm>
          <a:off x="6246887" y="2249041"/>
          <a:ext cx="3900612" cy="2152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6CABCCD-A730-42B1-9A78-3BEF8B4B6A31}"/>
              </a:ext>
            </a:extLst>
          </p:cNvPr>
          <p:cNvSpPr txBox="1"/>
          <p:nvPr/>
        </p:nvSpPr>
        <p:spPr>
          <a:xfrm>
            <a:off x="2135188" y="4385367"/>
            <a:ext cx="958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vl="0" algn="ctr">
              <a:defRPr sz="2000" b="1" spc="-150">
                <a:ln>
                  <a:solidFill>
                    <a:prstClr val="black">
                      <a:alpha val="2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* </a:t>
            </a:r>
            <a:r>
              <a:rPr lang="ko-KR" altLang="en-US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변경 전</a:t>
            </a: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: 9/5~9/30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* </a:t>
            </a:r>
            <a:r>
              <a:rPr lang="ko-KR" altLang="en-US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변경 후</a:t>
            </a:r>
            <a:r>
              <a:rPr lang="en-US" altLang="ko-KR" sz="1000" b="0" dirty="0">
                <a:solidFill>
                  <a:srgbClr val="FF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: 10/3~10/28</a:t>
            </a:r>
            <a:endParaRPr kumimoji="0" lang="ko-KR" altLang="en-US" sz="1000" b="0" i="0" u="none" strike="noStrike" kern="1200" cap="none" spc="-150" normalizeH="0" baseline="0" noProof="0" dirty="0">
              <a:ln>
                <a:solidFill>
                  <a:prstClr val="black">
                    <a:alpha val="200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272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9038</TotalTime>
  <Words>2561</Words>
  <Application>Microsoft Office PowerPoint</Application>
  <PresentationFormat>와이드스크린</PresentationFormat>
  <Paragraphs>460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A옛날사진관3</vt:lpstr>
      <vt:lpstr>HG꼬딕씨 60g</vt:lpstr>
      <vt:lpstr>HG꼬딕씨 80g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박철원</dc:creator>
  <cp:lastModifiedBy>user</cp:lastModifiedBy>
  <cp:revision>135</cp:revision>
  <dcterms:created xsi:type="dcterms:W3CDTF">2019-10-16T13:25:44Z</dcterms:created>
  <dcterms:modified xsi:type="dcterms:W3CDTF">2019-11-05T02:47:32Z</dcterms:modified>
</cp:coreProperties>
</file>